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6" r:id="rId6"/>
    <p:sldId id="278" r:id="rId7"/>
    <p:sldId id="267" r:id="rId8"/>
    <p:sldId id="279" r:id="rId9"/>
    <p:sldId id="268" r:id="rId10"/>
    <p:sldId id="280" r:id="rId11"/>
    <p:sldId id="269" r:id="rId12"/>
    <p:sldId id="281" r:id="rId13"/>
    <p:sldId id="271" r:id="rId14"/>
    <p:sldId id="282" r:id="rId15"/>
    <p:sldId id="272" r:id="rId16"/>
    <p:sldId id="283" r:id="rId17"/>
    <p:sldId id="273" r:id="rId18"/>
    <p:sldId id="284" r:id="rId19"/>
    <p:sldId id="274" r:id="rId20"/>
    <p:sldId id="285" r:id="rId21"/>
    <p:sldId id="275" r:id="rId22"/>
    <p:sldId id="286" r:id="rId23"/>
    <p:sldId id="270" r:id="rId24"/>
    <p:sldId id="287" r:id="rId25"/>
    <p:sldId id="276" r:id="rId26"/>
    <p:sldId id="288" r:id="rId27"/>
    <p:sldId id="277" r:id="rId28"/>
    <p:sldId id="289" r:id="rId29"/>
    <p:sldId id="262" r:id="rId30"/>
    <p:sldId id="263" r:id="rId31"/>
    <p:sldId id="293" r:id="rId32"/>
    <p:sldId id="292" r:id="rId33"/>
    <p:sldId id="294" r:id="rId34"/>
    <p:sldId id="291" r:id="rId35"/>
    <p:sldId id="290"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9" d="100"/>
          <a:sy n="119" d="100"/>
        </p:scale>
        <p:origin x="21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7F1AD2-93BF-46C6-9D11-59D267635BA4}" type="doc">
      <dgm:prSet loTypeId="urn:microsoft.com/office/officeart/2005/8/layout/hierarchy2" loCatId="hierarchy" qsTypeId="urn:microsoft.com/office/officeart/2005/8/quickstyle/simple3" qsCatId="simple" csTypeId="urn:microsoft.com/office/officeart/2005/8/colors/accent1_2" csCatId="accent1" phldr="1"/>
      <dgm:spPr/>
      <dgm:t>
        <a:bodyPr/>
        <a:lstStyle/>
        <a:p>
          <a:endParaRPr lang="zh-CN" altLang="en-US"/>
        </a:p>
      </dgm:t>
    </dgm:pt>
    <dgm:pt modelId="{6C042F6D-B102-45ED-A2D1-E5D1998024E3}">
      <dgm:prSet phldrT="[文本]" custT="1"/>
      <dgm:spPr/>
      <dgm:t>
        <a:bodyPr/>
        <a:lstStyle/>
        <a:p>
          <a:pPr algn="ctr"/>
          <a:r>
            <a:rPr lang="en-US" altLang="zh-CN" sz="1050" dirty="0"/>
            <a:t>Food Description File</a:t>
          </a:r>
        </a:p>
        <a:p>
          <a:pPr algn="ctr"/>
          <a:r>
            <a:rPr lang="en-US" altLang="zh-CN" sz="900" dirty="0">
              <a:solidFill>
                <a:srgbClr val="00B0F0"/>
              </a:solidFill>
            </a:rPr>
            <a:t>NDB No.</a:t>
          </a:r>
        </a:p>
        <a:p>
          <a:pPr algn="ctr"/>
          <a:r>
            <a:rPr lang="en-US" altLang="zh-CN" sz="900" dirty="0">
              <a:solidFill>
                <a:srgbClr val="00B0F0"/>
              </a:solidFill>
            </a:rPr>
            <a:t>Food Group Code</a:t>
          </a:r>
          <a:endParaRPr lang="zh-CN" altLang="en-US" sz="900" dirty="0">
            <a:solidFill>
              <a:srgbClr val="00B0F0"/>
            </a:solidFill>
          </a:endParaRPr>
        </a:p>
      </dgm:t>
    </dgm:pt>
    <dgm:pt modelId="{A8321202-A6AB-4DE5-9B66-40A3CF765DDE}" type="parTrans" cxnId="{A63C2F87-6E9C-4536-B61F-8AC54B9AF306}">
      <dgm:prSet/>
      <dgm:spPr/>
      <dgm:t>
        <a:bodyPr/>
        <a:lstStyle/>
        <a:p>
          <a:endParaRPr lang="zh-CN" altLang="en-US"/>
        </a:p>
      </dgm:t>
    </dgm:pt>
    <dgm:pt modelId="{5A2F96AD-FC5C-4D97-A0BF-69749DB704A1}" type="sibTrans" cxnId="{A63C2F87-6E9C-4536-B61F-8AC54B9AF306}">
      <dgm:prSet/>
      <dgm:spPr/>
      <dgm:t>
        <a:bodyPr/>
        <a:lstStyle/>
        <a:p>
          <a:endParaRPr lang="zh-CN" altLang="en-US"/>
        </a:p>
      </dgm:t>
    </dgm:pt>
    <dgm:pt modelId="{7A95CBAB-1172-4E11-A56C-26BF41F242B3}">
      <dgm:prSet phldrT="[文本]" custT="1"/>
      <dgm:spPr/>
      <dgm:t>
        <a:bodyPr/>
        <a:lstStyle/>
        <a:p>
          <a:pPr marL="0" lvl="0" algn="ctr" defTabSz="711200">
            <a:lnSpc>
              <a:spcPct val="90000"/>
            </a:lnSpc>
            <a:spcBef>
              <a:spcPct val="0"/>
            </a:spcBef>
            <a:spcAft>
              <a:spcPct val="35000"/>
            </a:spcAft>
            <a:buNone/>
          </a:pPr>
          <a:r>
            <a:rPr lang="en-US" altLang="zh-CN" sz="1100" kern="1200" dirty="0"/>
            <a:t>Food Group Description File</a:t>
          </a:r>
        </a:p>
        <a:p>
          <a:pPr marL="0" lvl="0" algn="ctr" defTabSz="711200">
            <a:lnSpc>
              <a:spcPct val="90000"/>
            </a:lnSpc>
            <a:spcBef>
              <a:spcPct val="0"/>
            </a:spcBef>
            <a:spcAft>
              <a:spcPct val="35000"/>
            </a:spcAft>
            <a:buNone/>
          </a:pPr>
          <a:r>
            <a:rPr lang="en-US" altLang="zh-CN" sz="900" kern="1200" dirty="0">
              <a:solidFill>
                <a:srgbClr val="00B0F0"/>
              </a:solidFill>
              <a:latin typeface="Century Gothic" panose="020B0502020202020204"/>
              <a:ea typeface="宋体" panose="02010600030101010101" pitchFamily="2" charset="-122"/>
              <a:cs typeface="+mn-cs"/>
            </a:rPr>
            <a:t>Food Group Code</a:t>
          </a:r>
          <a:endParaRPr lang="zh-CN" altLang="en-US" sz="900" kern="1200" dirty="0">
            <a:solidFill>
              <a:srgbClr val="00B0F0"/>
            </a:solidFill>
            <a:latin typeface="Century Gothic" panose="020B0502020202020204"/>
            <a:ea typeface="宋体" panose="02010600030101010101" pitchFamily="2" charset="-122"/>
            <a:cs typeface="+mn-cs"/>
          </a:endParaRPr>
        </a:p>
      </dgm:t>
    </dgm:pt>
    <dgm:pt modelId="{1BD0925D-8EF6-4071-8387-2E61CEA556DC}" type="parTrans" cxnId="{ED56697D-04B5-4AAD-A9A4-762D39A23203}">
      <dgm:prSet custT="1"/>
      <dgm:spPr/>
      <dgm:t>
        <a:bodyPr/>
        <a:lstStyle/>
        <a:p>
          <a:endParaRPr lang="zh-CN" altLang="en-US" sz="700"/>
        </a:p>
      </dgm:t>
    </dgm:pt>
    <dgm:pt modelId="{52BDC6ED-1E2D-4472-BC15-8E37DD77321F}" type="sibTrans" cxnId="{ED56697D-04B5-4AAD-A9A4-762D39A23203}">
      <dgm:prSet/>
      <dgm:spPr/>
      <dgm:t>
        <a:bodyPr/>
        <a:lstStyle/>
        <a:p>
          <a:endParaRPr lang="zh-CN" altLang="en-US"/>
        </a:p>
      </dgm:t>
    </dgm:pt>
    <dgm:pt modelId="{BF781734-4E05-42B3-8896-0105B7279A6E}">
      <dgm:prSet phldrT="[文本]" custT="1"/>
      <dgm:spPr/>
      <dgm:t>
        <a:bodyPr/>
        <a:lstStyle/>
        <a:p>
          <a:r>
            <a:rPr lang="en-US" altLang="zh-CN" sz="1050" kern="1200" dirty="0"/>
            <a:t>Footnote File</a:t>
          </a:r>
        </a:p>
        <a:p>
          <a:r>
            <a:rPr lang="en-US" altLang="zh-CN" sz="900" kern="1200" dirty="0">
              <a:solidFill>
                <a:srgbClr val="00B0F0"/>
              </a:solidFill>
              <a:latin typeface="Century Gothic" panose="020B0502020202020204"/>
              <a:ea typeface="宋体" panose="02010600030101010101" pitchFamily="2" charset="-122"/>
              <a:cs typeface="+mn-cs"/>
            </a:rPr>
            <a:t>NDB No.</a:t>
          </a:r>
          <a:endParaRPr lang="zh-CN" altLang="en-US" sz="1600" dirty="0">
            <a:solidFill>
              <a:srgbClr val="00B0F0"/>
            </a:solidFill>
          </a:endParaRPr>
        </a:p>
      </dgm:t>
    </dgm:pt>
    <dgm:pt modelId="{3A6DE897-4262-416E-B605-230945271D99}" type="parTrans" cxnId="{CDC49078-0AFB-477F-9D71-6F44FD55299F}">
      <dgm:prSet custT="1"/>
      <dgm:spPr/>
      <dgm:t>
        <a:bodyPr/>
        <a:lstStyle/>
        <a:p>
          <a:endParaRPr lang="zh-CN" altLang="en-US" sz="400"/>
        </a:p>
      </dgm:t>
    </dgm:pt>
    <dgm:pt modelId="{ED30DA78-08FD-4513-941A-728F46BC7CE1}" type="sibTrans" cxnId="{CDC49078-0AFB-477F-9D71-6F44FD55299F}">
      <dgm:prSet/>
      <dgm:spPr/>
      <dgm:t>
        <a:bodyPr/>
        <a:lstStyle/>
        <a:p>
          <a:endParaRPr lang="zh-CN" altLang="en-US"/>
        </a:p>
      </dgm:t>
    </dgm:pt>
    <dgm:pt modelId="{A990B4FE-F25E-47C4-8DBE-445C3737B267}">
      <dgm:prSet phldrT="[文本]" custT="1"/>
      <dgm:spPr/>
      <dgm:t>
        <a:bodyPr/>
        <a:lstStyle/>
        <a:p>
          <a:pPr marL="0" lvl="0" algn="ctr" defTabSz="444500">
            <a:lnSpc>
              <a:spcPct val="90000"/>
            </a:lnSpc>
            <a:spcBef>
              <a:spcPct val="0"/>
            </a:spcBef>
            <a:spcAft>
              <a:spcPct val="35000"/>
            </a:spcAft>
            <a:buNone/>
          </a:pPr>
          <a:r>
            <a:rPr lang="en-US" altLang="zh-CN" sz="900" kern="1200" dirty="0"/>
            <a:t>Nutrient Data File</a:t>
          </a:r>
        </a:p>
        <a:p>
          <a:pPr marL="0" lvl="0" algn="ctr" defTabSz="444500">
            <a:lnSpc>
              <a:spcPct val="90000"/>
            </a:lnSpc>
            <a:spcBef>
              <a:spcPct val="0"/>
            </a:spcBef>
            <a:spcAft>
              <a:spcPct val="35000"/>
            </a:spcAft>
            <a:buNone/>
          </a:pPr>
          <a:r>
            <a:rPr lang="en-US" altLang="zh-CN" sz="700" kern="1200" dirty="0">
              <a:solidFill>
                <a:srgbClr val="00B0F0"/>
              </a:solidFill>
              <a:latin typeface="Century Gothic" panose="020B0502020202020204"/>
              <a:ea typeface="宋体" panose="02010600030101010101" pitchFamily="2" charset="-122"/>
              <a:cs typeface="+mn-cs"/>
            </a:rPr>
            <a:t>NDB No.</a:t>
          </a:r>
        </a:p>
        <a:p>
          <a:pPr marL="0" lvl="0" algn="ctr" defTabSz="444500">
            <a:lnSpc>
              <a:spcPct val="90000"/>
            </a:lnSpc>
            <a:spcBef>
              <a:spcPct val="0"/>
            </a:spcBef>
            <a:spcAft>
              <a:spcPct val="35000"/>
            </a:spcAft>
            <a:buNone/>
          </a:pPr>
          <a:r>
            <a:rPr lang="en-US" altLang="zh-CN" sz="700" kern="1200" dirty="0">
              <a:solidFill>
                <a:srgbClr val="00B0F0"/>
              </a:solidFill>
              <a:latin typeface="Century Gothic" panose="020B0502020202020204"/>
              <a:ea typeface="宋体" panose="02010600030101010101" pitchFamily="2" charset="-122"/>
              <a:cs typeface="+mn-cs"/>
            </a:rPr>
            <a:t>Nutrient No.</a:t>
          </a:r>
        </a:p>
        <a:p>
          <a:pPr marL="0" lvl="0" algn="ctr" defTabSz="444500">
            <a:lnSpc>
              <a:spcPct val="90000"/>
            </a:lnSpc>
            <a:spcBef>
              <a:spcPct val="0"/>
            </a:spcBef>
            <a:spcAft>
              <a:spcPct val="35000"/>
            </a:spcAft>
            <a:buNone/>
          </a:pPr>
          <a:r>
            <a:rPr lang="en-US" altLang="zh-CN" sz="700" kern="1200" dirty="0">
              <a:solidFill>
                <a:srgbClr val="00B0F0"/>
              </a:solidFill>
              <a:latin typeface="Century Gothic" panose="020B0502020202020204"/>
              <a:ea typeface="宋体" panose="02010600030101010101" pitchFamily="2" charset="-122"/>
              <a:cs typeface="+mn-cs"/>
            </a:rPr>
            <a:t>Source Code</a:t>
          </a:r>
        </a:p>
        <a:p>
          <a:pPr marL="0" lvl="0" algn="ctr" defTabSz="444500">
            <a:lnSpc>
              <a:spcPct val="90000"/>
            </a:lnSpc>
            <a:spcBef>
              <a:spcPct val="0"/>
            </a:spcBef>
            <a:spcAft>
              <a:spcPct val="35000"/>
            </a:spcAft>
            <a:buNone/>
          </a:pPr>
          <a:r>
            <a:rPr lang="en-US" altLang="zh-CN" sz="700" kern="1200" dirty="0">
              <a:solidFill>
                <a:srgbClr val="00B0F0"/>
              </a:solidFill>
              <a:latin typeface="Century Gothic" panose="020B0502020202020204"/>
              <a:ea typeface="宋体" panose="02010600030101010101" pitchFamily="2" charset="-122"/>
              <a:cs typeface="+mn-cs"/>
            </a:rPr>
            <a:t>Derivation Code</a:t>
          </a:r>
          <a:endParaRPr lang="zh-CN" altLang="en-US" sz="900" kern="1200" dirty="0">
            <a:solidFill>
              <a:srgbClr val="00B0F0"/>
            </a:solidFill>
            <a:latin typeface="Century Gothic" panose="020B0502020202020204"/>
            <a:ea typeface="宋体" panose="02010600030101010101" pitchFamily="2" charset="-122"/>
            <a:cs typeface="+mn-cs"/>
          </a:endParaRPr>
        </a:p>
      </dgm:t>
    </dgm:pt>
    <dgm:pt modelId="{884039C8-A4E1-48E6-A5C3-7F3EF815FA27}" type="parTrans" cxnId="{9AB81438-39A9-4A8C-BB71-B6D61E8A3A3A}">
      <dgm:prSet custT="1"/>
      <dgm:spPr/>
      <dgm:t>
        <a:bodyPr/>
        <a:lstStyle/>
        <a:p>
          <a:endParaRPr lang="zh-CN" altLang="en-US" sz="400"/>
        </a:p>
      </dgm:t>
    </dgm:pt>
    <dgm:pt modelId="{AE2272D7-A4FB-4A2C-A42A-75CABCE42243}" type="sibTrans" cxnId="{9AB81438-39A9-4A8C-BB71-B6D61E8A3A3A}">
      <dgm:prSet/>
      <dgm:spPr/>
      <dgm:t>
        <a:bodyPr/>
        <a:lstStyle/>
        <a:p>
          <a:endParaRPr lang="zh-CN" altLang="en-US"/>
        </a:p>
      </dgm:t>
    </dgm:pt>
    <dgm:pt modelId="{D03D15C8-6C0A-49E7-971F-38373FD33B20}">
      <dgm:prSet phldrT="[文本]" custT="1"/>
      <dgm:spPr/>
      <dgm:t>
        <a:bodyPr/>
        <a:lstStyle/>
        <a:p>
          <a:r>
            <a:rPr lang="en-US" altLang="zh-CN" sz="1400" dirty="0"/>
            <a:t>Weight File</a:t>
          </a:r>
        </a:p>
        <a:p>
          <a:r>
            <a:rPr lang="en-US" altLang="zh-CN" sz="1100" dirty="0">
              <a:solidFill>
                <a:srgbClr val="00B0F0"/>
              </a:solidFill>
            </a:rPr>
            <a:t>NDB No.</a:t>
          </a:r>
          <a:endParaRPr lang="zh-CN" altLang="en-US" sz="1100" dirty="0">
            <a:solidFill>
              <a:srgbClr val="00B0F0"/>
            </a:solidFill>
          </a:endParaRPr>
        </a:p>
      </dgm:t>
    </dgm:pt>
    <dgm:pt modelId="{66268DA8-0851-4A09-9B81-6D8019290F97}" type="parTrans" cxnId="{42ADC958-9710-44E3-80CC-882851A6A586}">
      <dgm:prSet custT="1"/>
      <dgm:spPr/>
      <dgm:t>
        <a:bodyPr/>
        <a:lstStyle/>
        <a:p>
          <a:endParaRPr lang="zh-CN" altLang="en-US" sz="400"/>
        </a:p>
      </dgm:t>
    </dgm:pt>
    <dgm:pt modelId="{94772541-A77A-4B95-AAAC-45252261399B}" type="sibTrans" cxnId="{42ADC958-9710-44E3-80CC-882851A6A586}">
      <dgm:prSet/>
      <dgm:spPr/>
      <dgm:t>
        <a:bodyPr/>
        <a:lstStyle/>
        <a:p>
          <a:endParaRPr lang="zh-CN" altLang="en-US"/>
        </a:p>
      </dgm:t>
    </dgm:pt>
    <dgm:pt modelId="{18BB6D7F-1F4B-4346-BB6F-D6458F17E759}">
      <dgm:prSet phldrT="[文本]" custT="1"/>
      <dgm:spPr/>
      <dgm:t>
        <a:bodyPr/>
        <a:lstStyle/>
        <a:p>
          <a:pPr marL="0" lvl="0" indent="0" algn="ctr" defTabSz="711200">
            <a:lnSpc>
              <a:spcPct val="90000"/>
            </a:lnSpc>
            <a:spcBef>
              <a:spcPct val="0"/>
            </a:spcBef>
            <a:spcAft>
              <a:spcPct val="35000"/>
            </a:spcAft>
            <a:buNone/>
          </a:pPr>
          <a:r>
            <a:rPr lang="en-US" altLang="zh-CN" sz="1050" kern="1200" dirty="0">
              <a:latin typeface="Century Gothic" panose="020B0502020202020204"/>
              <a:ea typeface="宋体" panose="02010600030101010101" pitchFamily="2" charset="-122"/>
              <a:cs typeface="+mn-cs"/>
            </a:rPr>
            <a:t>Langual Factor File</a:t>
          </a:r>
        </a:p>
        <a:p>
          <a:pPr marL="0" lvl="0" algn="ctr" defTabSz="711200">
            <a:lnSpc>
              <a:spcPct val="90000"/>
            </a:lnSpc>
            <a:spcBef>
              <a:spcPct val="0"/>
            </a:spcBef>
            <a:spcAft>
              <a:spcPct val="35000"/>
            </a:spcAft>
            <a:buNone/>
          </a:pPr>
          <a:r>
            <a:rPr lang="en-US" altLang="zh-CN" sz="900" kern="1200" dirty="0">
              <a:solidFill>
                <a:srgbClr val="00B0F0"/>
              </a:solidFill>
            </a:rPr>
            <a:t>NDB No.</a:t>
          </a:r>
        </a:p>
        <a:p>
          <a:pPr marL="0" lvl="0" algn="ctr" defTabSz="711200">
            <a:lnSpc>
              <a:spcPct val="90000"/>
            </a:lnSpc>
            <a:spcBef>
              <a:spcPct val="0"/>
            </a:spcBef>
            <a:spcAft>
              <a:spcPct val="35000"/>
            </a:spcAft>
            <a:buNone/>
          </a:pPr>
          <a:r>
            <a:rPr lang="en-US" altLang="zh-CN" sz="900" kern="1200" dirty="0">
              <a:solidFill>
                <a:srgbClr val="00B0F0"/>
              </a:solidFill>
            </a:rPr>
            <a:t>Factor Code</a:t>
          </a:r>
          <a:endParaRPr lang="zh-CN" altLang="en-US" sz="900" kern="1200" dirty="0">
            <a:solidFill>
              <a:srgbClr val="00B0F0"/>
            </a:solidFill>
          </a:endParaRPr>
        </a:p>
      </dgm:t>
    </dgm:pt>
    <dgm:pt modelId="{7D15AD69-7B9F-4DB6-AF5A-662AA6073093}" type="parTrans" cxnId="{32BCFAFF-7873-4954-A5F9-7FE57A95BA9D}">
      <dgm:prSet custT="1"/>
      <dgm:spPr/>
      <dgm:t>
        <a:bodyPr/>
        <a:lstStyle/>
        <a:p>
          <a:endParaRPr lang="zh-CN" altLang="en-US" sz="700"/>
        </a:p>
      </dgm:t>
    </dgm:pt>
    <dgm:pt modelId="{912A99D3-D063-4E9F-8D63-5B1B24D996F2}" type="sibTrans" cxnId="{32BCFAFF-7873-4954-A5F9-7FE57A95BA9D}">
      <dgm:prSet/>
      <dgm:spPr/>
      <dgm:t>
        <a:bodyPr/>
        <a:lstStyle/>
        <a:p>
          <a:endParaRPr lang="zh-CN" altLang="en-US"/>
        </a:p>
      </dgm:t>
    </dgm:pt>
    <dgm:pt modelId="{3917A1E1-9B50-46B1-8529-4D3C5BD2B764}">
      <dgm:prSet phldrT="[文本]" custT="1"/>
      <dgm:spPr/>
      <dgm:t>
        <a:bodyPr/>
        <a:lstStyle/>
        <a:p>
          <a:pPr marL="0" lvl="0" algn="ctr" defTabSz="444500">
            <a:lnSpc>
              <a:spcPct val="90000"/>
            </a:lnSpc>
            <a:spcBef>
              <a:spcPct val="0"/>
            </a:spcBef>
            <a:spcAft>
              <a:spcPct val="35000"/>
            </a:spcAft>
            <a:buNone/>
          </a:pPr>
          <a:r>
            <a:rPr lang="en-US" altLang="zh-CN" sz="1000" kern="1200" dirty="0">
              <a:latin typeface="Century Gothic" panose="020B0502020202020204"/>
              <a:ea typeface="宋体" panose="02010600030101010101" pitchFamily="2" charset="-122"/>
              <a:cs typeface="+mn-cs"/>
            </a:rPr>
            <a:t>Nutrient Definition File</a:t>
          </a:r>
        </a:p>
        <a:p>
          <a:pPr marL="0" lvl="0" algn="ctr" defTabSz="444500">
            <a:lnSpc>
              <a:spcPct val="90000"/>
            </a:lnSpc>
            <a:spcBef>
              <a:spcPct val="0"/>
            </a:spcBef>
            <a:spcAft>
              <a:spcPct val="35000"/>
            </a:spcAft>
            <a:buNone/>
          </a:pPr>
          <a:r>
            <a:rPr lang="en-US" altLang="zh-CN" sz="900" kern="1200" dirty="0">
              <a:solidFill>
                <a:srgbClr val="00B0F0"/>
              </a:solidFill>
              <a:latin typeface="Century Gothic" panose="020B0502020202020204"/>
              <a:ea typeface="宋体" panose="02010600030101010101" pitchFamily="2" charset="-122"/>
              <a:cs typeface="+mn-cs"/>
            </a:rPr>
            <a:t>Nutrient No.</a:t>
          </a:r>
          <a:endParaRPr lang="zh-CN" altLang="en-US" sz="900" kern="1200" dirty="0">
            <a:solidFill>
              <a:srgbClr val="00B0F0"/>
            </a:solidFill>
            <a:latin typeface="Century Gothic" panose="020B0502020202020204"/>
            <a:ea typeface="宋体" panose="02010600030101010101" pitchFamily="2" charset="-122"/>
            <a:cs typeface="+mn-cs"/>
          </a:endParaRPr>
        </a:p>
      </dgm:t>
    </dgm:pt>
    <dgm:pt modelId="{B3F37FEF-23D5-44B5-9680-F0B1AF985409}" type="parTrans" cxnId="{CD8FBAE4-D050-437D-86F5-EFBE887630FF}">
      <dgm:prSet/>
      <dgm:spPr/>
      <dgm:t>
        <a:bodyPr/>
        <a:lstStyle/>
        <a:p>
          <a:endParaRPr lang="zh-CN" altLang="en-US"/>
        </a:p>
      </dgm:t>
    </dgm:pt>
    <dgm:pt modelId="{604FA8D5-EF16-4105-953A-FB1AF0A3055A}" type="sibTrans" cxnId="{CD8FBAE4-D050-437D-86F5-EFBE887630FF}">
      <dgm:prSet/>
      <dgm:spPr/>
      <dgm:t>
        <a:bodyPr/>
        <a:lstStyle/>
        <a:p>
          <a:endParaRPr lang="zh-CN" altLang="en-US"/>
        </a:p>
      </dgm:t>
    </dgm:pt>
    <dgm:pt modelId="{071316DE-E920-45F5-A194-79EF499ABE88}">
      <dgm:prSet phldrT="[文本]" custT="1"/>
      <dgm:spPr/>
      <dgm:t>
        <a:bodyPr/>
        <a:lstStyle/>
        <a:p>
          <a:pPr marL="0" lvl="0" algn="ctr" defTabSz="444500">
            <a:lnSpc>
              <a:spcPct val="90000"/>
            </a:lnSpc>
            <a:spcBef>
              <a:spcPct val="0"/>
            </a:spcBef>
            <a:spcAft>
              <a:spcPct val="35000"/>
            </a:spcAft>
            <a:buNone/>
          </a:pPr>
          <a:r>
            <a:rPr lang="en-US" altLang="zh-CN" sz="1000" kern="1200" dirty="0">
              <a:latin typeface="Century Gothic" panose="020B0502020202020204"/>
              <a:ea typeface="宋体" panose="02010600030101010101" pitchFamily="2" charset="-122"/>
              <a:cs typeface="+mn-cs"/>
            </a:rPr>
            <a:t>Source Code File</a:t>
          </a:r>
        </a:p>
        <a:p>
          <a:pPr marL="0" lvl="0" algn="ctr" defTabSz="444500">
            <a:lnSpc>
              <a:spcPct val="90000"/>
            </a:lnSpc>
            <a:spcBef>
              <a:spcPct val="0"/>
            </a:spcBef>
            <a:spcAft>
              <a:spcPct val="35000"/>
            </a:spcAft>
            <a:buNone/>
          </a:pPr>
          <a:r>
            <a:rPr lang="en-US" altLang="zh-CN" sz="800" kern="1200" dirty="0">
              <a:solidFill>
                <a:srgbClr val="00B0F0"/>
              </a:solidFill>
              <a:latin typeface="Century Gothic" panose="020B0502020202020204"/>
              <a:ea typeface="宋体" panose="02010600030101010101" pitchFamily="2" charset="-122"/>
              <a:cs typeface="+mn-cs"/>
            </a:rPr>
            <a:t>Source Code</a:t>
          </a:r>
        </a:p>
      </dgm:t>
    </dgm:pt>
    <dgm:pt modelId="{29B1C33E-4E1E-4B47-B436-DE5E684D1279}" type="parTrans" cxnId="{1D0CAB1D-9DB2-42DB-92FB-B1DC6BC856EA}">
      <dgm:prSet/>
      <dgm:spPr/>
      <dgm:t>
        <a:bodyPr/>
        <a:lstStyle/>
        <a:p>
          <a:endParaRPr lang="zh-CN" altLang="en-US"/>
        </a:p>
      </dgm:t>
    </dgm:pt>
    <dgm:pt modelId="{CD11EC5B-B82D-43C8-B7D0-2DEA54623A54}" type="sibTrans" cxnId="{1D0CAB1D-9DB2-42DB-92FB-B1DC6BC856EA}">
      <dgm:prSet/>
      <dgm:spPr/>
      <dgm:t>
        <a:bodyPr/>
        <a:lstStyle/>
        <a:p>
          <a:endParaRPr lang="zh-CN" altLang="en-US"/>
        </a:p>
      </dgm:t>
    </dgm:pt>
    <dgm:pt modelId="{CF36EC50-76AC-4558-988E-AA39FE7B1BC1}">
      <dgm:prSet phldrT="[文本]" custT="1"/>
      <dgm:spPr/>
      <dgm:t>
        <a:bodyPr/>
        <a:lstStyle/>
        <a:p>
          <a:pPr marL="0" lvl="0" algn="ctr" defTabSz="444500">
            <a:lnSpc>
              <a:spcPct val="90000"/>
            </a:lnSpc>
            <a:spcBef>
              <a:spcPct val="0"/>
            </a:spcBef>
            <a:spcAft>
              <a:spcPct val="35000"/>
            </a:spcAft>
            <a:buNone/>
          </a:pPr>
          <a:r>
            <a:rPr lang="en-US" altLang="zh-CN" sz="900" kern="1200" dirty="0">
              <a:latin typeface="Century Gothic" panose="020B0502020202020204"/>
              <a:ea typeface="宋体" panose="02010600030101010101" pitchFamily="2" charset="-122"/>
              <a:cs typeface="+mn-cs"/>
            </a:rPr>
            <a:t>Data Derivation Code Description File</a:t>
          </a:r>
        </a:p>
        <a:p>
          <a:pPr marL="0" lvl="0" algn="ctr" defTabSz="444500">
            <a:lnSpc>
              <a:spcPct val="90000"/>
            </a:lnSpc>
            <a:spcBef>
              <a:spcPct val="0"/>
            </a:spcBef>
            <a:spcAft>
              <a:spcPct val="35000"/>
            </a:spcAft>
            <a:buNone/>
          </a:pPr>
          <a:r>
            <a:rPr lang="en-US" altLang="zh-CN" sz="800" kern="1200" dirty="0">
              <a:solidFill>
                <a:srgbClr val="00B0F0"/>
              </a:solidFill>
              <a:latin typeface="Century Gothic" panose="020B0502020202020204"/>
              <a:ea typeface="宋体" panose="02010600030101010101" pitchFamily="2" charset="-122"/>
              <a:cs typeface="+mn-cs"/>
            </a:rPr>
            <a:t>Data Derivation Code</a:t>
          </a:r>
        </a:p>
      </dgm:t>
    </dgm:pt>
    <dgm:pt modelId="{51B3FABE-7232-4259-84F1-46D78A6D05C0}" type="parTrans" cxnId="{FC2F2CED-2438-4AAF-9EA9-F31EA1ED0E5F}">
      <dgm:prSet/>
      <dgm:spPr/>
      <dgm:t>
        <a:bodyPr/>
        <a:lstStyle/>
        <a:p>
          <a:endParaRPr lang="zh-CN" altLang="en-US"/>
        </a:p>
      </dgm:t>
    </dgm:pt>
    <dgm:pt modelId="{E1882E70-0058-4960-9C46-1D679F8B06E1}" type="sibTrans" cxnId="{FC2F2CED-2438-4AAF-9EA9-F31EA1ED0E5F}">
      <dgm:prSet/>
      <dgm:spPr/>
      <dgm:t>
        <a:bodyPr/>
        <a:lstStyle/>
        <a:p>
          <a:endParaRPr lang="zh-CN" altLang="en-US"/>
        </a:p>
      </dgm:t>
    </dgm:pt>
    <dgm:pt modelId="{E3B5FD3E-03B5-4136-B121-32E8CFF9D73F}">
      <dgm:prSet phldrT="[文本]" custT="1"/>
      <dgm:spPr/>
      <dgm:t>
        <a:bodyPr/>
        <a:lstStyle/>
        <a:p>
          <a:pPr marL="0" lvl="0" algn="ctr" defTabSz="444500">
            <a:lnSpc>
              <a:spcPct val="90000"/>
            </a:lnSpc>
            <a:spcBef>
              <a:spcPct val="0"/>
            </a:spcBef>
            <a:spcAft>
              <a:spcPct val="35000"/>
            </a:spcAft>
            <a:buNone/>
          </a:pPr>
          <a:r>
            <a:rPr lang="en-US" altLang="zh-CN" sz="900" kern="1200" dirty="0">
              <a:latin typeface="Century Gothic" panose="020B0502020202020204"/>
              <a:ea typeface="宋体" panose="02010600030101010101" pitchFamily="2" charset="-122"/>
              <a:cs typeface="+mn-cs"/>
            </a:rPr>
            <a:t>Source of Data Link File</a:t>
          </a:r>
        </a:p>
        <a:p>
          <a:pPr marL="0" lvl="0" algn="ctr" defTabSz="444500">
            <a:lnSpc>
              <a:spcPct val="90000"/>
            </a:lnSpc>
            <a:spcBef>
              <a:spcPct val="0"/>
            </a:spcBef>
            <a:spcAft>
              <a:spcPct val="35000"/>
            </a:spcAft>
            <a:buNone/>
          </a:pPr>
          <a:r>
            <a:rPr lang="en-US" altLang="zh-CN" sz="800" kern="1200" dirty="0">
              <a:solidFill>
                <a:srgbClr val="00B0F0"/>
              </a:solidFill>
              <a:latin typeface="Century Gothic" panose="020B0502020202020204"/>
              <a:ea typeface="宋体" panose="02010600030101010101" pitchFamily="2" charset="-122"/>
              <a:cs typeface="+mn-cs"/>
            </a:rPr>
            <a:t>NDB No.</a:t>
          </a:r>
        </a:p>
        <a:p>
          <a:pPr marL="0" lvl="0" algn="ctr" defTabSz="444500">
            <a:lnSpc>
              <a:spcPct val="90000"/>
            </a:lnSpc>
            <a:spcBef>
              <a:spcPct val="0"/>
            </a:spcBef>
            <a:spcAft>
              <a:spcPct val="35000"/>
            </a:spcAft>
            <a:buNone/>
          </a:pPr>
          <a:r>
            <a:rPr lang="en-US" altLang="zh-CN" sz="800" kern="1200" dirty="0">
              <a:solidFill>
                <a:srgbClr val="00B0F0"/>
              </a:solidFill>
              <a:latin typeface="Century Gothic" panose="020B0502020202020204"/>
              <a:ea typeface="宋体" panose="02010600030101010101" pitchFamily="2" charset="-122"/>
              <a:cs typeface="+mn-cs"/>
            </a:rPr>
            <a:t>DataSrc ID</a:t>
          </a:r>
          <a:endParaRPr lang="en-US" altLang="zh-CN" sz="900" kern="1200" dirty="0">
            <a:solidFill>
              <a:srgbClr val="00B0F0"/>
            </a:solidFill>
            <a:latin typeface="Century Gothic" panose="020B0502020202020204"/>
            <a:ea typeface="宋体" panose="02010600030101010101" pitchFamily="2" charset="-122"/>
            <a:cs typeface="+mn-cs"/>
          </a:endParaRPr>
        </a:p>
      </dgm:t>
    </dgm:pt>
    <dgm:pt modelId="{2F784EC9-92B1-46A9-8375-DFF47F323D93}" type="parTrans" cxnId="{8529CF13-BAC1-482B-A72F-8CC72D0EABC6}">
      <dgm:prSet/>
      <dgm:spPr/>
      <dgm:t>
        <a:bodyPr/>
        <a:lstStyle/>
        <a:p>
          <a:endParaRPr lang="zh-CN" altLang="en-US"/>
        </a:p>
      </dgm:t>
    </dgm:pt>
    <dgm:pt modelId="{5451D6FD-2FE8-41C5-8B67-0BA9E5933059}" type="sibTrans" cxnId="{8529CF13-BAC1-482B-A72F-8CC72D0EABC6}">
      <dgm:prSet/>
      <dgm:spPr/>
      <dgm:t>
        <a:bodyPr/>
        <a:lstStyle/>
        <a:p>
          <a:endParaRPr lang="zh-CN" altLang="en-US"/>
        </a:p>
      </dgm:t>
    </dgm:pt>
    <dgm:pt modelId="{573C1F74-4752-4483-9B72-DDEF3F3DFE2B}">
      <dgm:prSet phldrT="[文本]" custT="1"/>
      <dgm:spPr/>
      <dgm:t>
        <a:bodyPr/>
        <a:lstStyle/>
        <a:p>
          <a:pPr marL="0" lvl="0" algn="ctr" defTabSz="444500">
            <a:lnSpc>
              <a:spcPct val="90000"/>
            </a:lnSpc>
            <a:spcBef>
              <a:spcPct val="0"/>
            </a:spcBef>
            <a:spcAft>
              <a:spcPct val="35000"/>
            </a:spcAft>
            <a:buNone/>
          </a:pPr>
          <a:r>
            <a:rPr lang="en-US" altLang="zh-CN" sz="1000" kern="1200" dirty="0">
              <a:latin typeface="Century Gothic" panose="020B0502020202020204"/>
              <a:ea typeface="宋体" panose="02010600030101010101" pitchFamily="2" charset="-122"/>
              <a:cs typeface="+mn-cs"/>
            </a:rPr>
            <a:t>Sources of Data File</a:t>
          </a:r>
        </a:p>
        <a:p>
          <a:pPr marL="0" lvl="0" algn="ctr" defTabSz="444500">
            <a:lnSpc>
              <a:spcPct val="90000"/>
            </a:lnSpc>
            <a:spcBef>
              <a:spcPct val="0"/>
            </a:spcBef>
            <a:spcAft>
              <a:spcPct val="35000"/>
            </a:spcAft>
            <a:buNone/>
          </a:pPr>
          <a:r>
            <a:rPr lang="en-US" altLang="zh-CN" sz="900" kern="1200" dirty="0">
              <a:solidFill>
                <a:srgbClr val="00B0F0"/>
              </a:solidFill>
              <a:latin typeface="Century Gothic" panose="020B0502020202020204"/>
              <a:ea typeface="宋体" panose="02010600030101010101" pitchFamily="2" charset="-122"/>
              <a:cs typeface="+mn-cs"/>
            </a:rPr>
            <a:t>DataSrc ID</a:t>
          </a:r>
        </a:p>
      </dgm:t>
    </dgm:pt>
    <dgm:pt modelId="{21D2EA72-8538-4F4F-8921-1E3A93576583}" type="parTrans" cxnId="{B8545F1B-1B8D-48C3-9C5E-C53885975B6A}">
      <dgm:prSet/>
      <dgm:spPr/>
      <dgm:t>
        <a:bodyPr/>
        <a:lstStyle/>
        <a:p>
          <a:endParaRPr lang="zh-CN" altLang="en-US"/>
        </a:p>
      </dgm:t>
    </dgm:pt>
    <dgm:pt modelId="{F9F1E50C-3778-4F44-8E58-4D0D97030CB3}" type="sibTrans" cxnId="{B8545F1B-1B8D-48C3-9C5E-C53885975B6A}">
      <dgm:prSet/>
      <dgm:spPr/>
      <dgm:t>
        <a:bodyPr/>
        <a:lstStyle/>
        <a:p>
          <a:endParaRPr lang="zh-CN" altLang="en-US"/>
        </a:p>
      </dgm:t>
    </dgm:pt>
    <dgm:pt modelId="{F281CC5E-E0F4-40F5-8AE5-A03F5D3F28EF}">
      <dgm:prSet phldrT="[文本]" custT="1"/>
      <dgm:spPr/>
      <dgm:t>
        <a:bodyPr/>
        <a:lstStyle/>
        <a:p>
          <a:pPr marL="0" lvl="0" indent="0" algn="ctr" defTabSz="711200">
            <a:lnSpc>
              <a:spcPct val="90000"/>
            </a:lnSpc>
            <a:spcBef>
              <a:spcPct val="0"/>
            </a:spcBef>
            <a:spcAft>
              <a:spcPct val="35000"/>
            </a:spcAft>
            <a:buNone/>
          </a:pPr>
          <a:r>
            <a:rPr lang="en-US" altLang="zh-CN" sz="1000" kern="1200" dirty="0"/>
            <a:t>Langual Factors Description File</a:t>
          </a:r>
        </a:p>
        <a:p>
          <a:pPr marL="0" lvl="0" indent="0" algn="ctr" defTabSz="711200">
            <a:lnSpc>
              <a:spcPct val="90000"/>
            </a:lnSpc>
            <a:spcBef>
              <a:spcPct val="0"/>
            </a:spcBef>
            <a:spcAft>
              <a:spcPct val="35000"/>
            </a:spcAft>
            <a:buNone/>
          </a:pPr>
          <a:r>
            <a:rPr lang="en-US" altLang="zh-CN" sz="800" kern="1200" dirty="0">
              <a:solidFill>
                <a:srgbClr val="00B0F0"/>
              </a:solidFill>
            </a:rPr>
            <a:t>Factor Code</a:t>
          </a:r>
          <a:endParaRPr lang="zh-CN" altLang="en-US" sz="800" kern="1200" dirty="0">
            <a:solidFill>
              <a:srgbClr val="00B0F0"/>
            </a:solidFill>
          </a:endParaRPr>
        </a:p>
      </dgm:t>
    </dgm:pt>
    <dgm:pt modelId="{0165113A-0E86-411A-9271-C7CBC5224F89}" type="parTrans" cxnId="{5CD06C0B-D762-476E-953E-AB2169065BF3}">
      <dgm:prSet/>
      <dgm:spPr/>
      <dgm:t>
        <a:bodyPr/>
        <a:lstStyle/>
        <a:p>
          <a:endParaRPr lang="zh-CN" altLang="en-US"/>
        </a:p>
      </dgm:t>
    </dgm:pt>
    <dgm:pt modelId="{EE747AF4-D5F8-4BAC-BA2A-AAEFA2DCCB06}" type="sibTrans" cxnId="{5CD06C0B-D762-476E-953E-AB2169065BF3}">
      <dgm:prSet/>
      <dgm:spPr/>
      <dgm:t>
        <a:bodyPr/>
        <a:lstStyle/>
        <a:p>
          <a:endParaRPr lang="zh-CN" altLang="en-US"/>
        </a:p>
      </dgm:t>
    </dgm:pt>
    <dgm:pt modelId="{4C8A6D40-6F5B-469D-B93A-92C159918967}" type="pres">
      <dgm:prSet presAssocID="{1F7F1AD2-93BF-46C6-9D11-59D267635BA4}" presName="diagram" presStyleCnt="0">
        <dgm:presLayoutVars>
          <dgm:chPref val="1"/>
          <dgm:dir/>
          <dgm:animOne val="branch"/>
          <dgm:animLvl val="lvl"/>
          <dgm:resizeHandles val="exact"/>
        </dgm:presLayoutVars>
      </dgm:prSet>
      <dgm:spPr/>
    </dgm:pt>
    <dgm:pt modelId="{6AC97881-8B4C-44ED-8305-B328623A4F1B}" type="pres">
      <dgm:prSet presAssocID="{6C042F6D-B102-45ED-A2D1-E5D1998024E3}" presName="root1" presStyleCnt="0"/>
      <dgm:spPr/>
    </dgm:pt>
    <dgm:pt modelId="{7290F5A1-238B-4B22-87E6-1A5F1402DFDD}" type="pres">
      <dgm:prSet presAssocID="{6C042F6D-B102-45ED-A2D1-E5D1998024E3}" presName="LevelOneTextNode" presStyleLbl="node0" presStyleIdx="0" presStyleCnt="1">
        <dgm:presLayoutVars>
          <dgm:chPref val="3"/>
        </dgm:presLayoutVars>
      </dgm:prSet>
      <dgm:spPr/>
    </dgm:pt>
    <dgm:pt modelId="{775989C5-FB50-4213-B716-807181EBE4A0}" type="pres">
      <dgm:prSet presAssocID="{6C042F6D-B102-45ED-A2D1-E5D1998024E3}" presName="level2hierChild" presStyleCnt="0"/>
      <dgm:spPr/>
    </dgm:pt>
    <dgm:pt modelId="{20955E09-2669-42A2-8ED3-99DCAAB0F2C2}" type="pres">
      <dgm:prSet presAssocID="{1BD0925D-8EF6-4071-8387-2E61CEA556DC}" presName="conn2-1" presStyleLbl="parChTrans1D2" presStyleIdx="0" presStyleCnt="5"/>
      <dgm:spPr/>
    </dgm:pt>
    <dgm:pt modelId="{4840BC31-D46A-4905-82FF-DFCA2F3721CC}" type="pres">
      <dgm:prSet presAssocID="{1BD0925D-8EF6-4071-8387-2E61CEA556DC}" presName="connTx" presStyleLbl="parChTrans1D2" presStyleIdx="0" presStyleCnt="5"/>
      <dgm:spPr/>
    </dgm:pt>
    <dgm:pt modelId="{5904D17E-B2EE-4E0A-8A0C-8538CEBE438B}" type="pres">
      <dgm:prSet presAssocID="{7A95CBAB-1172-4E11-A56C-26BF41F242B3}" presName="root2" presStyleCnt="0"/>
      <dgm:spPr/>
    </dgm:pt>
    <dgm:pt modelId="{5C7A8ED7-1991-4A01-BD6F-044EFE4C7D0A}" type="pres">
      <dgm:prSet presAssocID="{7A95CBAB-1172-4E11-A56C-26BF41F242B3}" presName="LevelTwoTextNode" presStyleLbl="node2" presStyleIdx="0" presStyleCnt="5">
        <dgm:presLayoutVars>
          <dgm:chPref val="3"/>
        </dgm:presLayoutVars>
      </dgm:prSet>
      <dgm:spPr/>
    </dgm:pt>
    <dgm:pt modelId="{CE2E7C6A-7D6D-468A-9B96-EB171892CAF4}" type="pres">
      <dgm:prSet presAssocID="{7A95CBAB-1172-4E11-A56C-26BF41F242B3}" presName="level3hierChild" presStyleCnt="0"/>
      <dgm:spPr/>
    </dgm:pt>
    <dgm:pt modelId="{8381F2FC-A173-46B6-A767-485FC8B857EA}" type="pres">
      <dgm:prSet presAssocID="{3A6DE897-4262-416E-B605-230945271D99}" presName="conn2-1" presStyleLbl="parChTrans1D2" presStyleIdx="1" presStyleCnt="5"/>
      <dgm:spPr/>
    </dgm:pt>
    <dgm:pt modelId="{DCA60B45-6EAC-496E-B2AB-ACC4028AFC1E}" type="pres">
      <dgm:prSet presAssocID="{3A6DE897-4262-416E-B605-230945271D99}" presName="connTx" presStyleLbl="parChTrans1D2" presStyleIdx="1" presStyleCnt="5"/>
      <dgm:spPr/>
    </dgm:pt>
    <dgm:pt modelId="{7CF9F7FE-D61D-4677-B6C7-8D8AF89BE208}" type="pres">
      <dgm:prSet presAssocID="{BF781734-4E05-42B3-8896-0105B7279A6E}" presName="root2" presStyleCnt="0"/>
      <dgm:spPr/>
    </dgm:pt>
    <dgm:pt modelId="{AC9EC927-6706-44C9-AD6C-1238862D3050}" type="pres">
      <dgm:prSet presAssocID="{BF781734-4E05-42B3-8896-0105B7279A6E}" presName="LevelTwoTextNode" presStyleLbl="node2" presStyleIdx="1" presStyleCnt="5">
        <dgm:presLayoutVars>
          <dgm:chPref val="3"/>
        </dgm:presLayoutVars>
      </dgm:prSet>
      <dgm:spPr/>
    </dgm:pt>
    <dgm:pt modelId="{89669114-98CE-492E-864B-63AF129507DC}" type="pres">
      <dgm:prSet presAssocID="{BF781734-4E05-42B3-8896-0105B7279A6E}" presName="level3hierChild" presStyleCnt="0"/>
      <dgm:spPr/>
    </dgm:pt>
    <dgm:pt modelId="{671F116F-39B9-4165-B78F-C8509D17D94E}" type="pres">
      <dgm:prSet presAssocID="{884039C8-A4E1-48E6-A5C3-7F3EF815FA27}" presName="conn2-1" presStyleLbl="parChTrans1D2" presStyleIdx="2" presStyleCnt="5"/>
      <dgm:spPr/>
    </dgm:pt>
    <dgm:pt modelId="{6E65480E-8C6F-42C9-81D7-29A9482D4DC9}" type="pres">
      <dgm:prSet presAssocID="{884039C8-A4E1-48E6-A5C3-7F3EF815FA27}" presName="connTx" presStyleLbl="parChTrans1D2" presStyleIdx="2" presStyleCnt="5"/>
      <dgm:spPr/>
    </dgm:pt>
    <dgm:pt modelId="{B9B49FE1-3FCF-4595-BA91-30E533B3C791}" type="pres">
      <dgm:prSet presAssocID="{A990B4FE-F25E-47C4-8DBE-445C3737B267}" presName="root2" presStyleCnt="0"/>
      <dgm:spPr/>
    </dgm:pt>
    <dgm:pt modelId="{B41EFFB5-3DC7-45FC-9D0B-9503800EA8F3}" type="pres">
      <dgm:prSet presAssocID="{A990B4FE-F25E-47C4-8DBE-445C3737B267}" presName="LevelTwoTextNode" presStyleLbl="node2" presStyleIdx="2" presStyleCnt="5">
        <dgm:presLayoutVars>
          <dgm:chPref val="3"/>
        </dgm:presLayoutVars>
      </dgm:prSet>
      <dgm:spPr/>
    </dgm:pt>
    <dgm:pt modelId="{F8059FC6-265F-4070-B8EE-E131854A8BF7}" type="pres">
      <dgm:prSet presAssocID="{A990B4FE-F25E-47C4-8DBE-445C3737B267}" presName="level3hierChild" presStyleCnt="0"/>
      <dgm:spPr/>
    </dgm:pt>
    <dgm:pt modelId="{469D27D4-7411-46FB-A9FA-6190F399CB1E}" type="pres">
      <dgm:prSet presAssocID="{B3F37FEF-23D5-44B5-9680-F0B1AF985409}" presName="conn2-1" presStyleLbl="parChTrans1D3" presStyleIdx="0" presStyleCnt="5"/>
      <dgm:spPr/>
    </dgm:pt>
    <dgm:pt modelId="{B1DBC494-708A-4B50-9A86-7AFB856DD708}" type="pres">
      <dgm:prSet presAssocID="{B3F37FEF-23D5-44B5-9680-F0B1AF985409}" presName="connTx" presStyleLbl="parChTrans1D3" presStyleIdx="0" presStyleCnt="5"/>
      <dgm:spPr/>
    </dgm:pt>
    <dgm:pt modelId="{697D9647-8049-434B-A076-15DBD9094D36}" type="pres">
      <dgm:prSet presAssocID="{3917A1E1-9B50-46B1-8529-4D3C5BD2B764}" presName="root2" presStyleCnt="0"/>
      <dgm:spPr/>
    </dgm:pt>
    <dgm:pt modelId="{6D2BF67D-67A3-445F-8337-DD9424873A66}" type="pres">
      <dgm:prSet presAssocID="{3917A1E1-9B50-46B1-8529-4D3C5BD2B764}" presName="LevelTwoTextNode" presStyleLbl="node3" presStyleIdx="0" presStyleCnt="5">
        <dgm:presLayoutVars>
          <dgm:chPref val="3"/>
        </dgm:presLayoutVars>
      </dgm:prSet>
      <dgm:spPr/>
    </dgm:pt>
    <dgm:pt modelId="{6C8C7567-C451-4496-A5DC-B6090A53E9BC}" type="pres">
      <dgm:prSet presAssocID="{3917A1E1-9B50-46B1-8529-4D3C5BD2B764}" presName="level3hierChild" presStyleCnt="0"/>
      <dgm:spPr/>
    </dgm:pt>
    <dgm:pt modelId="{2E4F7BEA-684C-44D4-84E8-425F6D041A22}" type="pres">
      <dgm:prSet presAssocID="{29B1C33E-4E1E-4B47-B436-DE5E684D1279}" presName="conn2-1" presStyleLbl="parChTrans1D3" presStyleIdx="1" presStyleCnt="5"/>
      <dgm:spPr/>
    </dgm:pt>
    <dgm:pt modelId="{9074A0B8-F905-495D-95CA-CD7FC8940F90}" type="pres">
      <dgm:prSet presAssocID="{29B1C33E-4E1E-4B47-B436-DE5E684D1279}" presName="connTx" presStyleLbl="parChTrans1D3" presStyleIdx="1" presStyleCnt="5"/>
      <dgm:spPr/>
    </dgm:pt>
    <dgm:pt modelId="{0A99302D-67BC-41A9-B836-C81044361FBA}" type="pres">
      <dgm:prSet presAssocID="{071316DE-E920-45F5-A194-79EF499ABE88}" presName="root2" presStyleCnt="0"/>
      <dgm:spPr/>
    </dgm:pt>
    <dgm:pt modelId="{E3B18C09-3600-419E-8EBE-ACBAD0FB24F1}" type="pres">
      <dgm:prSet presAssocID="{071316DE-E920-45F5-A194-79EF499ABE88}" presName="LevelTwoTextNode" presStyleLbl="node3" presStyleIdx="1" presStyleCnt="5">
        <dgm:presLayoutVars>
          <dgm:chPref val="3"/>
        </dgm:presLayoutVars>
      </dgm:prSet>
      <dgm:spPr/>
    </dgm:pt>
    <dgm:pt modelId="{2C7E42BA-A577-4C82-A780-BF982BBD20DB}" type="pres">
      <dgm:prSet presAssocID="{071316DE-E920-45F5-A194-79EF499ABE88}" presName="level3hierChild" presStyleCnt="0"/>
      <dgm:spPr/>
    </dgm:pt>
    <dgm:pt modelId="{2FA57189-E829-44F4-8733-7A6DF60C8EE6}" type="pres">
      <dgm:prSet presAssocID="{51B3FABE-7232-4259-84F1-46D78A6D05C0}" presName="conn2-1" presStyleLbl="parChTrans1D3" presStyleIdx="2" presStyleCnt="5"/>
      <dgm:spPr/>
    </dgm:pt>
    <dgm:pt modelId="{53C2FC21-51EA-496B-B036-2FADBB7DD9A9}" type="pres">
      <dgm:prSet presAssocID="{51B3FABE-7232-4259-84F1-46D78A6D05C0}" presName="connTx" presStyleLbl="parChTrans1D3" presStyleIdx="2" presStyleCnt="5"/>
      <dgm:spPr/>
    </dgm:pt>
    <dgm:pt modelId="{8A51F911-AE13-46D5-B7C1-67CDE20E86C4}" type="pres">
      <dgm:prSet presAssocID="{CF36EC50-76AC-4558-988E-AA39FE7B1BC1}" presName="root2" presStyleCnt="0"/>
      <dgm:spPr/>
    </dgm:pt>
    <dgm:pt modelId="{879C70CC-7798-41CC-B967-BB4AD04B2DC2}" type="pres">
      <dgm:prSet presAssocID="{CF36EC50-76AC-4558-988E-AA39FE7B1BC1}" presName="LevelTwoTextNode" presStyleLbl="node3" presStyleIdx="2" presStyleCnt="5">
        <dgm:presLayoutVars>
          <dgm:chPref val="3"/>
        </dgm:presLayoutVars>
      </dgm:prSet>
      <dgm:spPr/>
    </dgm:pt>
    <dgm:pt modelId="{4DFBFA89-D935-46D4-B7FA-3B720AA14694}" type="pres">
      <dgm:prSet presAssocID="{CF36EC50-76AC-4558-988E-AA39FE7B1BC1}" presName="level3hierChild" presStyleCnt="0"/>
      <dgm:spPr/>
    </dgm:pt>
    <dgm:pt modelId="{0CE30DC5-B36A-4D45-BA9F-569440B489C5}" type="pres">
      <dgm:prSet presAssocID="{2F784EC9-92B1-46A9-8375-DFF47F323D93}" presName="conn2-1" presStyleLbl="parChTrans1D3" presStyleIdx="3" presStyleCnt="5"/>
      <dgm:spPr/>
    </dgm:pt>
    <dgm:pt modelId="{81FD2C16-E3DF-4A7F-840F-37CC49F07081}" type="pres">
      <dgm:prSet presAssocID="{2F784EC9-92B1-46A9-8375-DFF47F323D93}" presName="connTx" presStyleLbl="parChTrans1D3" presStyleIdx="3" presStyleCnt="5"/>
      <dgm:spPr/>
    </dgm:pt>
    <dgm:pt modelId="{4116A145-889E-4D7D-8CBE-5D77B433E80C}" type="pres">
      <dgm:prSet presAssocID="{E3B5FD3E-03B5-4136-B121-32E8CFF9D73F}" presName="root2" presStyleCnt="0"/>
      <dgm:spPr/>
    </dgm:pt>
    <dgm:pt modelId="{7CEDF015-B84F-4026-8EA9-F74E56CD55BF}" type="pres">
      <dgm:prSet presAssocID="{E3B5FD3E-03B5-4136-B121-32E8CFF9D73F}" presName="LevelTwoTextNode" presStyleLbl="node3" presStyleIdx="3" presStyleCnt="5">
        <dgm:presLayoutVars>
          <dgm:chPref val="3"/>
        </dgm:presLayoutVars>
      </dgm:prSet>
      <dgm:spPr/>
    </dgm:pt>
    <dgm:pt modelId="{74D145A9-8B87-4D2C-B137-7C53C04119AC}" type="pres">
      <dgm:prSet presAssocID="{E3B5FD3E-03B5-4136-B121-32E8CFF9D73F}" presName="level3hierChild" presStyleCnt="0"/>
      <dgm:spPr/>
    </dgm:pt>
    <dgm:pt modelId="{F1296A88-E0D6-4EE2-B9B0-86485D7A3F8C}" type="pres">
      <dgm:prSet presAssocID="{21D2EA72-8538-4F4F-8921-1E3A93576583}" presName="conn2-1" presStyleLbl="parChTrans1D4" presStyleIdx="0" presStyleCnt="1"/>
      <dgm:spPr/>
    </dgm:pt>
    <dgm:pt modelId="{128AC6FA-79B5-4143-8CB1-B08D56D03E8E}" type="pres">
      <dgm:prSet presAssocID="{21D2EA72-8538-4F4F-8921-1E3A93576583}" presName="connTx" presStyleLbl="parChTrans1D4" presStyleIdx="0" presStyleCnt="1"/>
      <dgm:spPr/>
    </dgm:pt>
    <dgm:pt modelId="{A2FE19CC-A27C-4E28-96AD-F2600E80B50A}" type="pres">
      <dgm:prSet presAssocID="{573C1F74-4752-4483-9B72-DDEF3F3DFE2B}" presName="root2" presStyleCnt="0"/>
      <dgm:spPr/>
    </dgm:pt>
    <dgm:pt modelId="{ABC026F8-47CF-493D-8BC3-980D6AA313C4}" type="pres">
      <dgm:prSet presAssocID="{573C1F74-4752-4483-9B72-DDEF3F3DFE2B}" presName="LevelTwoTextNode" presStyleLbl="node4" presStyleIdx="0" presStyleCnt="1">
        <dgm:presLayoutVars>
          <dgm:chPref val="3"/>
        </dgm:presLayoutVars>
      </dgm:prSet>
      <dgm:spPr/>
    </dgm:pt>
    <dgm:pt modelId="{B81A23CA-E720-413C-B14F-842CB7D28147}" type="pres">
      <dgm:prSet presAssocID="{573C1F74-4752-4483-9B72-DDEF3F3DFE2B}" presName="level3hierChild" presStyleCnt="0"/>
      <dgm:spPr/>
    </dgm:pt>
    <dgm:pt modelId="{61FE559D-D9C1-46F9-B38A-4F3FB132B835}" type="pres">
      <dgm:prSet presAssocID="{66268DA8-0851-4A09-9B81-6D8019290F97}" presName="conn2-1" presStyleLbl="parChTrans1D2" presStyleIdx="3" presStyleCnt="5"/>
      <dgm:spPr/>
    </dgm:pt>
    <dgm:pt modelId="{F4FFCA36-8107-4F1D-BD63-8DB59DDBFFDA}" type="pres">
      <dgm:prSet presAssocID="{66268DA8-0851-4A09-9B81-6D8019290F97}" presName="connTx" presStyleLbl="parChTrans1D2" presStyleIdx="3" presStyleCnt="5"/>
      <dgm:spPr/>
    </dgm:pt>
    <dgm:pt modelId="{FB3D7CC7-467C-47F0-BB38-577869A60294}" type="pres">
      <dgm:prSet presAssocID="{D03D15C8-6C0A-49E7-971F-38373FD33B20}" presName="root2" presStyleCnt="0"/>
      <dgm:spPr/>
    </dgm:pt>
    <dgm:pt modelId="{3DA8C03F-50FA-48FC-B87F-21180852E972}" type="pres">
      <dgm:prSet presAssocID="{D03D15C8-6C0A-49E7-971F-38373FD33B20}" presName="LevelTwoTextNode" presStyleLbl="node2" presStyleIdx="3" presStyleCnt="5">
        <dgm:presLayoutVars>
          <dgm:chPref val="3"/>
        </dgm:presLayoutVars>
      </dgm:prSet>
      <dgm:spPr/>
    </dgm:pt>
    <dgm:pt modelId="{78D8DD30-6A0B-49C1-8E63-93EF3C3F39EF}" type="pres">
      <dgm:prSet presAssocID="{D03D15C8-6C0A-49E7-971F-38373FD33B20}" presName="level3hierChild" presStyleCnt="0"/>
      <dgm:spPr/>
    </dgm:pt>
    <dgm:pt modelId="{4F2E9266-CD0F-4D9A-BC68-15C0601C1EA2}" type="pres">
      <dgm:prSet presAssocID="{7D15AD69-7B9F-4DB6-AF5A-662AA6073093}" presName="conn2-1" presStyleLbl="parChTrans1D2" presStyleIdx="4" presStyleCnt="5"/>
      <dgm:spPr/>
    </dgm:pt>
    <dgm:pt modelId="{35B4481B-F03B-4EA7-B3C5-855AF9ACA91A}" type="pres">
      <dgm:prSet presAssocID="{7D15AD69-7B9F-4DB6-AF5A-662AA6073093}" presName="connTx" presStyleLbl="parChTrans1D2" presStyleIdx="4" presStyleCnt="5"/>
      <dgm:spPr/>
    </dgm:pt>
    <dgm:pt modelId="{040DA791-8540-4800-8767-5B73C01EFB18}" type="pres">
      <dgm:prSet presAssocID="{18BB6D7F-1F4B-4346-BB6F-D6458F17E759}" presName="root2" presStyleCnt="0"/>
      <dgm:spPr/>
    </dgm:pt>
    <dgm:pt modelId="{37FB55E0-4939-40C2-9D3F-1F1C63FA035E}" type="pres">
      <dgm:prSet presAssocID="{18BB6D7F-1F4B-4346-BB6F-D6458F17E759}" presName="LevelTwoTextNode" presStyleLbl="node2" presStyleIdx="4" presStyleCnt="5">
        <dgm:presLayoutVars>
          <dgm:chPref val="3"/>
        </dgm:presLayoutVars>
      </dgm:prSet>
      <dgm:spPr/>
    </dgm:pt>
    <dgm:pt modelId="{87294AFE-15A1-4787-A584-D34DD5814703}" type="pres">
      <dgm:prSet presAssocID="{18BB6D7F-1F4B-4346-BB6F-D6458F17E759}" presName="level3hierChild" presStyleCnt="0"/>
      <dgm:spPr/>
    </dgm:pt>
    <dgm:pt modelId="{7CD068E7-376F-4EE8-BAB5-FF0A6AFCFB8E}" type="pres">
      <dgm:prSet presAssocID="{0165113A-0E86-411A-9271-C7CBC5224F89}" presName="conn2-1" presStyleLbl="parChTrans1D3" presStyleIdx="4" presStyleCnt="5"/>
      <dgm:spPr/>
    </dgm:pt>
    <dgm:pt modelId="{9B830C6B-9EE8-4B78-AAEB-4A0AAE7FD891}" type="pres">
      <dgm:prSet presAssocID="{0165113A-0E86-411A-9271-C7CBC5224F89}" presName="connTx" presStyleLbl="parChTrans1D3" presStyleIdx="4" presStyleCnt="5"/>
      <dgm:spPr/>
    </dgm:pt>
    <dgm:pt modelId="{39DDFF51-2B80-40EB-AD91-69459E46E685}" type="pres">
      <dgm:prSet presAssocID="{F281CC5E-E0F4-40F5-8AE5-A03F5D3F28EF}" presName="root2" presStyleCnt="0"/>
      <dgm:spPr/>
    </dgm:pt>
    <dgm:pt modelId="{FE804F04-4EFF-4014-B6EE-276BFBB9F08D}" type="pres">
      <dgm:prSet presAssocID="{F281CC5E-E0F4-40F5-8AE5-A03F5D3F28EF}" presName="LevelTwoTextNode" presStyleLbl="node3" presStyleIdx="4" presStyleCnt="5">
        <dgm:presLayoutVars>
          <dgm:chPref val="3"/>
        </dgm:presLayoutVars>
      </dgm:prSet>
      <dgm:spPr/>
    </dgm:pt>
    <dgm:pt modelId="{2BCED6F0-9CAA-4C69-A4E2-0BF5D495B975}" type="pres">
      <dgm:prSet presAssocID="{F281CC5E-E0F4-40F5-8AE5-A03F5D3F28EF}" presName="level3hierChild" presStyleCnt="0"/>
      <dgm:spPr/>
    </dgm:pt>
  </dgm:ptLst>
  <dgm:cxnLst>
    <dgm:cxn modelId="{DA18A404-992F-4761-9E77-D6AA56EEAA28}" type="presOf" srcId="{66268DA8-0851-4A09-9B81-6D8019290F97}" destId="{61FE559D-D9C1-46F9-B38A-4F3FB132B835}" srcOrd="0" destOrd="0" presId="urn:microsoft.com/office/officeart/2005/8/layout/hierarchy2"/>
    <dgm:cxn modelId="{810DC806-E0F1-48B5-9CE5-E9189B6966E5}" type="presOf" srcId="{3A6DE897-4262-416E-B605-230945271D99}" destId="{DCA60B45-6EAC-496E-B2AB-ACC4028AFC1E}" srcOrd="1" destOrd="0" presId="urn:microsoft.com/office/officeart/2005/8/layout/hierarchy2"/>
    <dgm:cxn modelId="{5CD06C0B-D762-476E-953E-AB2169065BF3}" srcId="{18BB6D7F-1F4B-4346-BB6F-D6458F17E759}" destId="{F281CC5E-E0F4-40F5-8AE5-A03F5D3F28EF}" srcOrd="0" destOrd="0" parTransId="{0165113A-0E86-411A-9271-C7CBC5224F89}" sibTransId="{EE747AF4-D5F8-4BAC-BA2A-AAEFA2DCCB06}"/>
    <dgm:cxn modelId="{24B50B11-375A-49D0-ABE5-71D71C392A9F}" type="presOf" srcId="{CF36EC50-76AC-4558-988E-AA39FE7B1BC1}" destId="{879C70CC-7798-41CC-B967-BB4AD04B2DC2}" srcOrd="0" destOrd="0" presId="urn:microsoft.com/office/officeart/2005/8/layout/hierarchy2"/>
    <dgm:cxn modelId="{8529CF13-BAC1-482B-A72F-8CC72D0EABC6}" srcId="{A990B4FE-F25E-47C4-8DBE-445C3737B267}" destId="{E3B5FD3E-03B5-4136-B121-32E8CFF9D73F}" srcOrd="3" destOrd="0" parTransId="{2F784EC9-92B1-46A9-8375-DFF47F323D93}" sibTransId="{5451D6FD-2FE8-41C5-8B67-0BA9E5933059}"/>
    <dgm:cxn modelId="{B8545F1B-1B8D-48C3-9C5E-C53885975B6A}" srcId="{E3B5FD3E-03B5-4136-B121-32E8CFF9D73F}" destId="{573C1F74-4752-4483-9B72-DDEF3F3DFE2B}" srcOrd="0" destOrd="0" parTransId="{21D2EA72-8538-4F4F-8921-1E3A93576583}" sibTransId="{F9F1E50C-3778-4F44-8E58-4D0D97030CB3}"/>
    <dgm:cxn modelId="{CF69D81C-6140-4F02-8DF1-FF91FE741836}" type="presOf" srcId="{18BB6D7F-1F4B-4346-BB6F-D6458F17E759}" destId="{37FB55E0-4939-40C2-9D3F-1F1C63FA035E}" srcOrd="0" destOrd="0" presId="urn:microsoft.com/office/officeart/2005/8/layout/hierarchy2"/>
    <dgm:cxn modelId="{2403F61C-5E23-4F7F-930E-C2C2FA11A3FE}" type="presOf" srcId="{7A95CBAB-1172-4E11-A56C-26BF41F242B3}" destId="{5C7A8ED7-1991-4A01-BD6F-044EFE4C7D0A}" srcOrd="0" destOrd="0" presId="urn:microsoft.com/office/officeart/2005/8/layout/hierarchy2"/>
    <dgm:cxn modelId="{AC296C1D-06E8-4C61-BA27-1EA9C65B22D5}" type="presOf" srcId="{884039C8-A4E1-48E6-A5C3-7F3EF815FA27}" destId="{671F116F-39B9-4165-B78F-C8509D17D94E}" srcOrd="0" destOrd="0" presId="urn:microsoft.com/office/officeart/2005/8/layout/hierarchy2"/>
    <dgm:cxn modelId="{1D0CAB1D-9DB2-42DB-92FB-B1DC6BC856EA}" srcId="{A990B4FE-F25E-47C4-8DBE-445C3737B267}" destId="{071316DE-E920-45F5-A194-79EF499ABE88}" srcOrd="1" destOrd="0" parTransId="{29B1C33E-4E1E-4B47-B436-DE5E684D1279}" sibTransId="{CD11EC5B-B82D-43C8-B7D0-2DEA54623A54}"/>
    <dgm:cxn modelId="{A718D11F-66D3-40E1-9BE6-ECE6ED6EF274}" type="presOf" srcId="{29B1C33E-4E1E-4B47-B436-DE5E684D1279}" destId="{9074A0B8-F905-495D-95CA-CD7FC8940F90}" srcOrd="1" destOrd="0" presId="urn:microsoft.com/office/officeart/2005/8/layout/hierarchy2"/>
    <dgm:cxn modelId="{B885B220-9B46-4D19-8C00-1366F6C5A4CC}" type="presOf" srcId="{51B3FABE-7232-4259-84F1-46D78A6D05C0}" destId="{2FA57189-E829-44F4-8733-7A6DF60C8EE6}" srcOrd="0" destOrd="0" presId="urn:microsoft.com/office/officeart/2005/8/layout/hierarchy2"/>
    <dgm:cxn modelId="{172EFD25-338D-414A-B080-E326B2A0F3F7}" type="presOf" srcId="{1F7F1AD2-93BF-46C6-9D11-59D267635BA4}" destId="{4C8A6D40-6F5B-469D-B93A-92C159918967}" srcOrd="0" destOrd="0" presId="urn:microsoft.com/office/officeart/2005/8/layout/hierarchy2"/>
    <dgm:cxn modelId="{0894752B-0781-4226-BAED-DCA8E471E20A}" type="presOf" srcId="{7D15AD69-7B9F-4DB6-AF5A-662AA6073093}" destId="{4F2E9266-CD0F-4D9A-BC68-15C0601C1EA2}" srcOrd="0" destOrd="0" presId="urn:microsoft.com/office/officeart/2005/8/layout/hierarchy2"/>
    <dgm:cxn modelId="{4BC2642D-C0B1-4D31-9475-41680BBD31AC}" type="presOf" srcId="{0165113A-0E86-411A-9271-C7CBC5224F89}" destId="{9B830C6B-9EE8-4B78-AAEB-4A0AAE7FD891}" srcOrd="1" destOrd="0" presId="urn:microsoft.com/office/officeart/2005/8/layout/hierarchy2"/>
    <dgm:cxn modelId="{626C1636-DF83-4B38-AED1-03EA331388E9}" type="presOf" srcId="{A990B4FE-F25E-47C4-8DBE-445C3737B267}" destId="{B41EFFB5-3DC7-45FC-9D0B-9503800EA8F3}" srcOrd="0" destOrd="0" presId="urn:microsoft.com/office/officeart/2005/8/layout/hierarchy2"/>
    <dgm:cxn modelId="{9AB81438-39A9-4A8C-BB71-B6D61E8A3A3A}" srcId="{6C042F6D-B102-45ED-A2D1-E5D1998024E3}" destId="{A990B4FE-F25E-47C4-8DBE-445C3737B267}" srcOrd="2" destOrd="0" parTransId="{884039C8-A4E1-48E6-A5C3-7F3EF815FA27}" sibTransId="{AE2272D7-A4FB-4A2C-A42A-75CABCE42243}"/>
    <dgm:cxn modelId="{A65CE03E-4ADC-4D67-B1CD-B73CEBF2B24C}" type="presOf" srcId="{1BD0925D-8EF6-4071-8387-2E61CEA556DC}" destId="{4840BC31-D46A-4905-82FF-DFCA2F3721CC}" srcOrd="1" destOrd="0" presId="urn:microsoft.com/office/officeart/2005/8/layout/hierarchy2"/>
    <dgm:cxn modelId="{9E724B3F-4817-4EA4-B5DE-DCDA15307292}" type="presOf" srcId="{0165113A-0E86-411A-9271-C7CBC5224F89}" destId="{7CD068E7-376F-4EE8-BAB5-FF0A6AFCFB8E}" srcOrd="0" destOrd="0" presId="urn:microsoft.com/office/officeart/2005/8/layout/hierarchy2"/>
    <dgm:cxn modelId="{D5D15A5B-76BD-4F5C-A871-5407FF96A8A3}" type="presOf" srcId="{2F784EC9-92B1-46A9-8375-DFF47F323D93}" destId="{81FD2C16-E3DF-4A7F-840F-37CC49F07081}" srcOrd="1" destOrd="0" presId="urn:microsoft.com/office/officeart/2005/8/layout/hierarchy2"/>
    <dgm:cxn modelId="{B5D4395E-2389-4636-914D-0C67591DC4AB}" type="presOf" srcId="{21D2EA72-8538-4F4F-8921-1E3A93576583}" destId="{F1296A88-E0D6-4EE2-B9B0-86485D7A3F8C}" srcOrd="0" destOrd="0" presId="urn:microsoft.com/office/officeart/2005/8/layout/hierarchy2"/>
    <dgm:cxn modelId="{B4DFB348-16FC-4AE4-8C06-88302FC72C9B}" type="presOf" srcId="{7D15AD69-7B9F-4DB6-AF5A-662AA6073093}" destId="{35B4481B-F03B-4EA7-B3C5-855AF9ACA91A}" srcOrd="1" destOrd="0" presId="urn:microsoft.com/office/officeart/2005/8/layout/hierarchy2"/>
    <dgm:cxn modelId="{B0B4FA74-AE04-43D6-B469-CF82E3FBC6BD}" type="presOf" srcId="{2F784EC9-92B1-46A9-8375-DFF47F323D93}" destId="{0CE30DC5-B36A-4D45-BA9F-569440B489C5}" srcOrd="0" destOrd="0" presId="urn:microsoft.com/office/officeart/2005/8/layout/hierarchy2"/>
    <dgm:cxn modelId="{CDC49078-0AFB-477F-9D71-6F44FD55299F}" srcId="{6C042F6D-B102-45ED-A2D1-E5D1998024E3}" destId="{BF781734-4E05-42B3-8896-0105B7279A6E}" srcOrd="1" destOrd="0" parTransId="{3A6DE897-4262-416E-B605-230945271D99}" sibTransId="{ED30DA78-08FD-4513-941A-728F46BC7CE1}"/>
    <dgm:cxn modelId="{42ADC958-9710-44E3-80CC-882851A6A586}" srcId="{6C042F6D-B102-45ED-A2D1-E5D1998024E3}" destId="{D03D15C8-6C0A-49E7-971F-38373FD33B20}" srcOrd="3" destOrd="0" parTransId="{66268DA8-0851-4A09-9B81-6D8019290F97}" sibTransId="{94772541-A77A-4B95-AAAC-45252261399B}"/>
    <dgm:cxn modelId="{65A9217C-D9B7-4BC7-9723-6E7086402574}" type="presOf" srcId="{B3F37FEF-23D5-44B5-9680-F0B1AF985409}" destId="{469D27D4-7411-46FB-A9FA-6190F399CB1E}" srcOrd="0" destOrd="0" presId="urn:microsoft.com/office/officeart/2005/8/layout/hierarchy2"/>
    <dgm:cxn modelId="{ED56697D-04B5-4AAD-A9A4-762D39A23203}" srcId="{6C042F6D-B102-45ED-A2D1-E5D1998024E3}" destId="{7A95CBAB-1172-4E11-A56C-26BF41F242B3}" srcOrd="0" destOrd="0" parTransId="{1BD0925D-8EF6-4071-8387-2E61CEA556DC}" sibTransId="{52BDC6ED-1E2D-4472-BC15-8E37DD77321F}"/>
    <dgm:cxn modelId="{1B88DE7E-F017-4661-907C-7DFC5E5E3206}" type="presOf" srcId="{B3F37FEF-23D5-44B5-9680-F0B1AF985409}" destId="{B1DBC494-708A-4B50-9A86-7AFB856DD708}" srcOrd="1" destOrd="0" presId="urn:microsoft.com/office/officeart/2005/8/layout/hierarchy2"/>
    <dgm:cxn modelId="{A63C2F87-6E9C-4536-B61F-8AC54B9AF306}" srcId="{1F7F1AD2-93BF-46C6-9D11-59D267635BA4}" destId="{6C042F6D-B102-45ED-A2D1-E5D1998024E3}" srcOrd="0" destOrd="0" parTransId="{A8321202-A6AB-4DE5-9B66-40A3CF765DDE}" sibTransId="{5A2F96AD-FC5C-4D97-A0BF-69749DB704A1}"/>
    <dgm:cxn modelId="{971EB68C-6400-4ECE-B7A9-0B618D7F0BAF}" type="presOf" srcId="{29B1C33E-4E1E-4B47-B436-DE5E684D1279}" destId="{2E4F7BEA-684C-44D4-84E8-425F6D041A22}" srcOrd="0" destOrd="0" presId="urn:microsoft.com/office/officeart/2005/8/layout/hierarchy2"/>
    <dgm:cxn modelId="{2D355C8D-9383-4020-A0C6-FFAAEE521F27}" type="presOf" srcId="{6C042F6D-B102-45ED-A2D1-E5D1998024E3}" destId="{7290F5A1-238B-4B22-87E6-1A5F1402DFDD}" srcOrd="0" destOrd="0" presId="urn:microsoft.com/office/officeart/2005/8/layout/hierarchy2"/>
    <dgm:cxn modelId="{A8D6689B-C864-4864-8131-6024AF3595FD}" type="presOf" srcId="{F281CC5E-E0F4-40F5-8AE5-A03F5D3F28EF}" destId="{FE804F04-4EFF-4014-B6EE-276BFBB9F08D}" srcOrd="0" destOrd="0" presId="urn:microsoft.com/office/officeart/2005/8/layout/hierarchy2"/>
    <dgm:cxn modelId="{614E8DA5-2D1C-43ED-95BF-C4E8D6E5A00E}" type="presOf" srcId="{1BD0925D-8EF6-4071-8387-2E61CEA556DC}" destId="{20955E09-2669-42A2-8ED3-99DCAAB0F2C2}" srcOrd="0" destOrd="0" presId="urn:microsoft.com/office/officeart/2005/8/layout/hierarchy2"/>
    <dgm:cxn modelId="{C1782AB4-2A64-4351-A8A2-19C40D83375A}" type="presOf" srcId="{66268DA8-0851-4A09-9B81-6D8019290F97}" destId="{F4FFCA36-8107-4F1D-BD63-8DB59DDBFFDA}" srcOrd="1" destOrd="0" presId="urn:microsoft.com/office/officeart/2005/8/layout/hierarchy2"/>
    <dgm:cxn modelId="{26CFB8B8-F3AE-4038-8A2E-42F14220738F}" type="presOf" srcId="{884039C8-A4E1-48E6-A5C3-7F3EF815FA27}" destId="{6E65480E-8C6F-42C9-81D7-29A9482D4DC9}" srcOrd="1" destOrd="0" presId="urn:microsoft.com/office/officeart/2005/8/layout/hierarchy2"/>
    <dgm:cxn modelId="{EEAA87C0-6711-42F7-B84C-8512DAB1A39F}" type="presOf" srcId="{51B3FABE-7232-4259-84F1-46D78A6D05C0}" destId="{53C2FC21-51EA-496B-B036-2FADBB7DD9A9}" srcOrd="1" destOrd="0" presId="urn:microsoft.com/office/officeart/2005/8/layout/hierarchy2"/>
    <dgm:cxn modelId="{62D490C7-426F-4674-9D80-B90C25D402E7}" type="presOf" srcId="{21D2EA72-8538-4F4F-8921-1E3A93576583}" destId="{128AC6FA-79B5-4143-8CB1-B08D56D03E8E}" srcOrd="1" destOrd="0" presId="urn:microsoft.com/office/officeart/2005/8/layout/hierarchy2"/>
    <dgm:cxn modelId="{E66CC8C9-6CE9-4DED-9B82-AD7EC65A8CD0}" type="presOf" srcId="{3917A1E1-9B50-46B1-8529-4D3C5BD2B764}" destId="{6D2BF67D-67A3-445F-8337-DD9424873A66}" srcOrd="0" destOrd="0" presId="urn:microsoft.com/office/officeart/2005/8/layout/hierarchy2"/>
    <dgm:cxn modelId="{937814D0-750E-4DBF-ABBB-39E048ED7152}" type="presOf" srcId="{BF781734-4E05-42B3-8896-0105B7279A6E}" destId="{AC9EC927-6706-44C9-AD6C-1238862D3050}" srcOrd="0" destOrd="0" presId="urn:microsoft.com/office/officeart/2005/8/layout/hierarchy2"/>
    <dgm:cxn modelId="{2650A9D1-A130-4FA7-9969-9362429E8DBD}" type="presOf" srcId="{573C1F74-4752-4483-9B72-DDEF3F3DFE2B}" destId="{ABC026F8-47CF-493D-8BC3-980D6AA313C4}" srcOrd="0" destOrd="0" presId="urn:microsoft.com/office/officeart/2005/8/layout/hierarchy2"/>
    <dgm:cxn modelId="{A2C306D3-839F-44A6-82E0-70E855B7CDC4}" type="presOf" srcId="{E3B5FD3E-03B5-4136-B121-32E8CFF9D73F}" destId="{7CEDF015-B84F-4026-8EA9-F74E56CD55BF}" srcOrd="0" destOrd="0" presId="urn:microsoft.com/office/officeart/2005/8/layout/hierarchy2"/>
    <dgm:cxn modelId="{F58095E4-B93C-4904-AB47-AF58B31EDA60}" type="presOf" srcId="{3A6DE897-4262-416E-B605-230945271D99}" destId="{8381F2FC-A173-46B6-A767-485FC8B857EA}" srcOrd="0" destOrd="0" presId="urn:microsoft.com/office/officeart/2005/8/layout/hierarchy2"/>
    <dgm:cxn modelId="{CD8FBAE4-D050-437D-86F5-EFBE887630FF}" srcId="{A990B4FE-F25E-47C4-8DBE-445C3737B267}" destId="{3917A1E1-9B50-46B1-8529-4D3C5BD2B764}" srcOrd="0" destOrd="0" parTransId="{B3F37FEF-23D5-44B5-9680-F0B1AF985409}" sibTransId="{604FA8D5-EF16-4105-953A-FB1AF0A3055A}"/>
    <dgm:cxn modelId="{FC2F2CED-2438-4AAF-9EA9-F31EA1ED0E5F}" srcId="{A990B4FE-F25E-47C4-8DBE-445C3737B267}" destId="{CF36EC50-76AC-4558-988E-AA39FE7B1BC1}" srcOrd="2" destOrd="0" parTransId="{51B3FABE-7232-4259-84F1-46D78A6D05C0}" sibTransId="{E1882E70-0058-4960-9C46-1D679F8B06E1}"/>
    <dgm:cxn modelId="{E89D03F4-5261-4C7F-AFE7-D576D4699A82}" type="presOf" srcId="{071316DE-E920-45F5-A194-79EF499ABE88}" destId="{E3B18C09-3600-419E-8EBE-ACBAD0FB24F1}" srcOrd="0" destOrd="0" presId="urn:microsoft.com/office/officeart/2005/8/layout/hierarchy2"/>
    <dgm:cxn modelId="{C62B37FE-ABAB-4CDE-82C8-623E5AC4D8FF}" type="presOf" srcId="{D03D15C8-6C0A-49E7-971F-38373FD33B20}" destId="{3DA8C03F-50FA-48FC-B87F-21180852E972}" srcOrd="0" destOrd="0" presId="urn:microsoft.com/office/officeart/2005/8/layout/hierarchy2"/>
    <dgm:cxn modelId="{32BCFAFF-7873-4954-A5F9-7FE57A95BA9D}" srcId="{6C042F6D-B102-45ED-A2D1-E5D1998024E3}" destId="{18BB6D7F-1F4B-4346-BB6F-D6458F17E759}" srcOrd="4" destOrd="0" parTransId="{7D15AD69-7B9F-4DB6-AF5A-662AA6073093}" sibTransId="{912A99D3-D063-4E9F-8D63-5B1B24D996F2}"/>
    <dgm:cxn modelId="{E86987E4-311B-49D1-A1B1-7681FD703F38}" type="presParOf" srcId="{4C8A6D40-6F5B-469D-B93A-92C159918967}" destId="{6AC97881-8B4C-44ED-8305-B328623A4F1B}" srcOrd="0" destOrd="0" presId="urn:microsoft.com/office/officeart/2005/8/layout/hierarchy2"/>
    <dgm:cxn modelId="{39B3A922-E444-42BF-92AE-F03F8DC1E802}" type="presParOf" srcId="{6AC97881-8B4C-44ED-8305-B328623A4F1B}" destId="{7290F5A1-238B-4B22-87E6-1A5F1402DFDD}" srcOrd="0" destOrd="0" presId="urn:microsoft.com/office/officeart/2005/8/layout/hierarchy2"/>
    <dgm:cxn modelId="{BC2CE9AF-557F-4F81-9C1F-358D2C9C5365}" type="presParOf" srcId="{6AC97881-8B4C-44ED-8305-B328623A4F1B}" destId="{775989C5-FB50-4213-B716-807181EBE4A0}" srcOrd="1" destOrd="0" presId="urn:microsoft.com/office/officeart/2005/8/layout/hierarchy2"/>
    <dgm:cxn modelId="{4126232B-56E8-473A-AFBD-DEE5C186A36F}" type="presParOf" srcId="{775989C5-FB50-4213-B716-807181EBE4A0}" destId="{20955E09-2669-42A2-8ED3-99DCAAB0F2C2}" srcOrd="0" destOrd="0" presId="urn:microsoft.com/office/officeart/2005/8/layout/hierarchy2"/>
    <dgm:cxn modelId="{BE2940DA-CF23-484B-A003-D8CDE30C5B05}" type="presParOf" srcId="{20955E09-2669-42A2-8ED3-99DCAAB0F2C2}" destId="{4840BC31-D46A-4905-82FF-DFCA2F3721CC}" srcOrd="0" destOrd="0" presId="urn:microsoft.com/office/officeart/2005/8/layout/hierarchy2"/>
    <dgm:cxn modelId="{CC916D8E-79CB-401B-8E51-9B4BCAC34621}" type="presParOf" srcId="{775989C5-FB50-4213-B716-807181EBE4A0}" destId="{5904D17E-B2EE-4E0A-8A0C-8538CEBE438B}" srcOrd="1" destOrd="0" presId="urn:microsoft.com/office/officeart/2005/8/layout/hierarchy2"/>
    <dgm:cxn modelId="{3B37F212-E151-4CD8-B30F-AD3C664C3F6B}" type="presParOf" srcId="{5904D17E-B2EE-4E0A-8A0C-8538CEBE438B}" destId="{5C7A8ED7-1991-4A01-BD6F-044EFE4C7D0A}" srcOrd="0" destOrd="0" presId="urn:microsoft.com/office/officeart/2005/8/layout/hierarchy2"/>
    <dgm:cxn modelId="{D3D83333-013F-4DBF-AB1B-F6AA5C4944FE}" type="presParOf" srcId="{5904D17E-B2EE-4E0A-8A0C-8538CEBE438B}" destId="{CE2E7C6A-7D6D-468A-9B96-EB171892CAF4}" srcOrd="1" destOrd="0" presId="urn:microsoft.com/office/officeart/2005/8/layout/hierarchy2"/>
    <dgm:cxn modelId="{E0D0A78C-241D-4F89-A733-F4A16E1114B2}" type="presParOf" srcId="{775989C5-FB50-4213-B716-807181EBE4A0}" destId="{8381F2FC-A173-46B6-A767-485FC8B857EA}" srcOrd="2" destOrd="0" presId="urn:microsoft.com/office/officeart/2005/8/layout/hierarchy2"/>
    <dgm:cxn modelId="{377F5463-C472-4ECB-8FAA-3AED8CFC1816}" type="presParOf" srcId="{8381F2FC-A173-46B6-A767-485FC8B857EA}" destId="{DCA60B45-6EAC-496E-B2AB-ACC4028AFC1E}" srcOrd="0" destOrd="0" presId="urn:microsoft.com/office/officeart/2005/8/layout/hierarchy2"/>
    <dgm:cxn modelId="{9CC24442-5C13-42BB-A8CF-43B9ED538F37}" type="presParOf" srcId="{775989C5-FB50-4213-B716-807181EBE4A0}" destId="{7CF9F7FE-D61D-4677-B6C7-8D8AF89BE208}" srcOrd="3" destOrd="0" presId="urn:microsoft.com/office/officeart/2005/8/layout/hierarchy2"/>
    <dgm:cxn modelId="{8A5EA36E-C1CD-48DA-BAC4-575F39BD05FF}" type="presParOf" srcId="{7CF9F7FE-D61D-4677-B6C7-8D8AF89BE208}" destId="{AC9EC927-6706-44C9-AD6C-1238862D3050}" srcOrd="0" destOrd="0" presId="urn:microsoft.com/office/officeart/2005/8/layout/hierarchy2"/>
    <dgm:cxn modelId="{08C295AD-620F-4F70-ACFA-1919694A794F}" type="presParOf" srcId="{7CF9F7FE-D61D-4677-B6C7-8D8AF89BE208}" destId="{89669114-98CE-492E-864B-63AF129507DC}" srcOrd="1" destOrd="0" presId="urn:microsoft.com/office/officeart/2005/8/layout/hierarchy2"/>
    <dgm:cxn modelId="{ECF25F3E-F5FB-47B5-B3BA-1AA33CAE8B2B}" type="presParOf" srcId="{775989C5-FB50-4213-B716-807181EBE4A0}" destId="{671F116F-39B9-4165-B78F-C8509D17D94E}" srcOrd="4" destOrd="0" presId="urn:microsoft.com/office/officeart/2005/8/layout/hierarchy2"/>
    <dgm:cxn modelId="{DA08D68C-D649-4EC3-811A-5FCB100A345A}" type="presParOf" srcId="{671F116F-39B9-4165-B78F-C8509D17D94E}" destId="{6E65480E-8C6F-42C9-81D7-29A9482D4DC9}" srcOrd="0" destOrd="0" presId="urn:microsoft.com/office/officeart/2005/8/layout/hierarchy2"/>
    <dgm:cxn modelId="{23449497-7CDC-40CA-B690-6FDD900D248F}" type="presParOf" srcId="{775989C5-FB50-4213-B716-807181EBE4A0}" destId="{B9B49FE1-3FCF-4595-BA91-30E533B3C791}" srcOrd="5" destOrd="0" presId="urn:microsoft.com/office/officeart/2005/8/layout/hierarchy2"/>
    <dgm:cxn modelId="{2809878F-1FDE-4D4E-B109-EC2D21068FA2}" type="presParOf" srcId="{B9B49FE1-3FCF-4595-BA91-30E533B3C791}" destId="{B41EFFB5-3DC7-45FC-9D0B-9503800EA8F3}" srcOrd="0" destOrd="0" presId="urn:microsoft.com/office/officeart/2005/8/layout/hierarchy2"/>
    <dgm:cxn modelId="{A854D95A-929A-4D27-84DC-FE0D677382C2}" type="presParOf" srcId="{B9B49FE1-3FCF-4595-BA91-30E533B3C791}" destId="{F8059FC6-265F-4070-B8EE-E131854A8BF7}" srcOrd="1" destOrd="0" presId="urn:microsoft.com/office/officeart/2005/8/layout/hierarchy2"/>
    <dgm:cxn modelId="{A51E8E24-A090-4511-A3C9-32C8CD3E0189}" type="presParOf" srcId="{F8059FC6-265F-4070-B8EE-E131854A8BF7}" destId="{469D27D4-7411-46FB-A9FA-6190F399CB1E}" srcOrd="0" destOrd="0" presId="urn:microsoft.com/office/officeart/2005/8/layout/hierarchy2"/>
    <dgm:cxn modelId="{4BDC01D5-8219-48C1-AB9F-3C4DD3C25FBE}" type="presParOf" srcId="{469D27D4-7411-46FB-A9FA-6190F399CB1E}" destId="{B1DBC494-708A-4B50-9A86-7AFB856DD708}" srcOrd="0" destOrd="0" presId="urn:microsoft.com/office/officeart/2005/8/layout/hierarchy2"/>
    <dgm:cxn modelId="{F0A41D5C-D8B1-4607-9226-193CE6641CD1}" type="presParOf" srcId="{F8059FC6-265F-4070-B8EE-E131854A8BF7}" destId="{697D9647-8049-434B-A076-15DBD9094D36}" srcOrd="1" destOrd="0" presId="urn:microsoft.com/office/officeart/2005/8/layout/hierarchy2"/>
    <dgm:cxn modelId="{8F8DEC3B-0E18-4BE0-9C81-B92A502E868D}" type="presParOf" srcId="{697D9647-8049-434B-A076-15DBD9094D36}" destId="{6D2BF67D-67A3-445F-8337-DD9424873A66}" srcOrd="0" destOrd="0" presId="urn:microsoft.com/office/officeart/2005/8/layout/hierarchy2"/>
    <dgm:cxn modelId="{338AA356-8890-4233-8BA9-C22CEA384926}" type="presParOf" srcId="{697D9647-8049-434B-A076-15DBD9094D36}" destId="{6C8C7567-C451-4496-A5DC-B6090A53E9BC}" srcOrd="1" destOrd="0" presId="urn:microsoft.com/office/officeart/2005/8/layout/hierarchy2"/>
    <dgm:cxn modelId="{C215FAEA-6651-47A6-B7AD-F696FFCBB6D9}" type="presParOf" srcId="{F8059FC6-265F-4070-B8EE-E131854A8BF7}" destId="{2E4F7BEA-684C-44D4-84E8-425F6D041A22}" srcOrd="2" destOrd="0" presId="urn:microsoft.com/office/officeart/2005/8/layout/hierarchy2"/>
    <dgm:cxn modelId="{D8ECD8FC-038F-44BD-A608-3AFDFF4AF755}" type="presParOf" srcId="{2E4F7BEA-684C-44D4-84E8-425F6D041A22}" destId="{9074A0B8-F905-495D-95CA-CD7FC8940F90}" srcOrd="0" destOrd="0" presId="urn:microsoft.com/office/officeart/2005/8/layout/hierarchy2"/>
    <dgm:cxn modelId="{332A14F8-7BCA-4425-B3CB-8634ED387350}" type="presParOf" srcId="{F8059FC6-265F-4070-B8EE-E131854A8BF7}" destId="{0A99302D-67BC-41A9-B836-C81044361FBA}" srcOrd="3" destOrd="0" presId="urn:microsoft.com/office/officeart/2005/8/layout/hierarchy2"/>
    <dgm:cxn modelId="{272583EF-9E1D-4481-A0D7-B7BF00ADF5AD}" type="presParOf" srcId="{0A99302D-67BC-41A9-B836-C81044361FBA}" destId="{E3B18C09-3600-419E-8EBE-ACBAD0FB24F1}" srcOrd="0" destOrd="0" presId="urn:microsoft.com/office/officeart/2005/8/layout/hierarchy2"/>
    <dgm:cxn modelId="{BA72FFFC-1BF8-4C65-9FD9-FBA842497294}" type="presParOf" srcId="{0A99302D-67BC-41A9-B836-C81044361FBA}" destId="{2C7E42BA-A577-4C82-A780-BF982BBD20DB}" srcOrd="1" destOrd="0" presId="urn:microsoft.com/office/officeart/2005/8/layout/hierarchy2"/>
    <dgm:cxn modelId="{E6C7254E-F5DE-48E3-A9BC-42D63BB745C2}" type="presParOf" srcId="{F8059FC6-265F-4070-B8EE-E131854A8BF7}" destId="{2FA57189-E829-44F4-8733-7A6DF60C8EE6}" srcOrd="4" destOrd="0" presId="urn:microsoft.com/office/officeart/2005/8/layout/hierarchy2"/>
    <dgm:cxn modelId="{3365E39D-9F94-410E-946B-08A8B5F7F142}" type="presParOf" srcId="{2FA57189-E829-44F4-8733-7A6DF60C8EE6}" destId="{53C2FC21-51EA-496B-B036-2FADBB7DD9A9}" srcOrd="0" destOrd="0" presId="urn:microsoft.com/office/officeart/2005/8/layout/hierarchy2"/>
    <dgm:cxn modelId="{52F6D52A-5D58-4C44-B517-E571369D40B7}" type="presParOf" srcId="{F8059FC6-265F-4070-B8EE-E131854A8BF7}" destId="{8A51F911-AE13-46D5-B7C1-67CDE20E86C4}" srcOrd="5" destOrd="0" presId="urn:microsoft.com/office/officeart/2005/8/layout/hierarchy2"/>
    <dgm:cxn modelId="{25FA10EF-F48E-49C1-ABB8-91B407AA84DB}" type="presParOf" srcId="{8A51F911-AE13-46D5-B7C1-67CDE20E86C4}" destId="{879C70CC-7798-41CC-B967-BB4AD04B2DC2}" srcOrd="0" destOrd="0" presId="urn:microsoft.com/office/officeart/2005/8/layout/hierarchy2"/>
    <dgm:cxn modelId="{A14FB992-AB3B-42AA-83D9-AA0F618CC449}" type="presParOf" srcId="{8A51F911-AE13-46D5-B7C1-67CDE20E86C4}" destId="{4DFBFA89-D935-46D4-B7FA-3B720AA14694}" srcOrd="1" destOrd="0" presId="urn:microsoft.com/office/officeart/2005/8/layout/hierarchy2"/>
    <dgm:cxn modelId="{02FABBF0-668A-4489-9D2C-B73FF3AAF021}" type="presParOf" srcId="{F8059FC6-265F-4070-B8EE-E131854A8BF7}" destId="{0CE30DC5-B36A-4D45-BA9F-569440B489C5}" srcOrd="6" destOrd="0" presId="urn:microsoft.com/office/officeart/2005/8/layout/hierarchy2"/>
    <dgm:cxn modelId="{3A1ECA9A-33F0-4808-B7A5-29F37BF97D01}" type="presParOf" srcId="{0CE30DC5-B36A-4D45-BA9F-569440B489C5}" destId="{81FD2C16-E3DF-4A7F-840F-37CC49F07081}" srcOrd="0" destOrd="0" presId="urn:microsoft.com/office/officeart/2005/8/layout/hierarchy2"/>
    <dgm:cxn modelId="{92FB46E9-C517-48E9-96CD-AB9803B45732}" type="presParOf" srcId="{F8059FC6-265F-4070-B8EE-E131854A8BF7}" destId="{4116A145-889E-4D7D-8CBE-5D77B433E80C}" srcOrd="7" destOrd="0" presId="urn:microsoft.com/office/officeart/2005/8/layout/hierarchy2"/>
    <dgm:cxn modelId="{70F5D253-4CCA-48E6-B9DC-2C5D3E315123}" type="presParOf" srcId="{4116A145-889E-4D7D-8CBE-5D77B433E80C}" destId="{7CEDF015-B84F-4026-8EA9-F74E56CD55BF}" srcOrd="0" destOrd="0" presId="urn:microsoft.com/office/officeart/2005/8/layout/hierarchy2"/>
    <dgm:cxn modelId="{1EA5742C-1762-4BA8-9D60-A249F90DBF30}" type="presParOf" srcId="{4116A145-889E-4D7D-8CBE-5D77B433E80C}" destId="{74D145A9-8B87-4D2C-B137-7C53C04119AC}" srcOrd="1" destOrd="0" presId="urn:microsoft.com/office/officeart/2005/8/layout/hierarchy2"/>
    <dgm:cxn modelId="{58E640EE-6176-4400-8553-45C6137064AC}" type="presParOf" srcId="{74D145A9-8B87-4D2C-B137-7C53C04119AC}" destId="{F1296A88-E0D6-4EE2-B9B0-86485D7A3F8C}" srcOrd="0" destOrd="0" presId="urn:microsoft.com/office/officeart/2005/8/layout/hierarchy2"/>
    <dgm:cxn modelId="{13B7436B-6A3E-427D-B854-624BC22F224A}" type="presParOf" srcId="{F1296A88-E0D6-4EE2-B9B0-86485D7A3F8C}" destId="{128AC6FA-79B5-4143-8CB1-B08D56D03E8E}" srcOrd="0" destOrd="0" presId="urn:microsoft.com/office/officeart/2005/8/layout/hierarchy2"/>
    <dgm:cxn modelId="{846E1AA9-7122-4175-AC98-2BB3DE321B3E}" type="presParOf" srcId="{74D145A9-8B87-4D2C-B137-7C53C04119AC}" destId="{A2FE19CC-A27C-4E28-96AD-F2600E80B50A}" srcOrd="1" destOrd="0" presId="urn:microsoft.com/office/officeart/2005/8/layout/hierarchy2"/>
    <dgm:cxn modelId="{D7524AB4-B2A2-4820-8982-317421BCD704}" type="presParOf" srcId="{A2FE19CC-A27C-4E28-96AD-F2600E80B50A}" destId="{ABC026F8-47CF-493D-8BC3-980D6AA313C4}" srcOrd="0" destOrd="0" presId="urn:microsoft.com/office/officeart/2005/8/layout/hierarchy2"/>
    <dgm:cxn modelId="{CA259DE9-7D9E-411B-B0AE-966F840348B6}" type="presParOf" srcId="{A2FE19CC-A27C-4E28-96AD-F2600E80B50A}" destId="{B81A23CA-E720-413C-B14F-842CB7D28147}" srcOrd="1" destOrd="0" presId="urn:microsoft.com/office/officeart/2005/8/layout/hierarchy2"/>
    <dgm:cxn modelId="{8BF52CAC-93A9-470C-8E03-E564D7FB36A6}" type="presParOf" srcId="{775989C5-FB50-4213-B716-807181EBE4A0}" destId="{61FE559D-D9C1-46F9-B38A-4F3FB132B835}" srcOrd="6" destOrd="0" presId="urn:microsoft.com/office/officeart/2005/8/layout/hierarchy2"/>
    <dgm:cxn modelId="{E229C3FD-76F7-44F0-AC1B-F237935EC63E}" type="presParOf" srcId="{61FE559D-D9C1-46F9-B38A-4F3FB132B835}" destId="{F4FFCA36-8107-4F1D-BD63-8DB59DDBFFDA}" srcOrd="0" destOrd="0" presId="urn:microsoft.com/office/officeart/2005/8/layout/hierarchy2"/>
    <dgm:cxn modelId="{CC6073AB-B310-47C5-A061-A59F2A9BA9B4}" type="presParOf" srcId="{775989C5-FB50-4213-B716-807181EBE4A0}" destId="{FB3D7CC7-467C-47F0-BB38-577869A60294}" srcOrd="7" destOrd="0" presId="urn:microsoft.com/office/officeart/2005/8/layout/hierarchy2"/>
    <dgm:cxn modelId="{2E7BED74-13B4-4D9E-8F02-6B3A04AE06C8}" type="presParOf" srcId="{FB3D7CC7-467C-47F0-BB38-577869A60294}" destId="{3DA8C03F-50FA-48FC-B87F-21180852E972}" srcOrd="0" destOrd="0" presId="urn:microsoft.com/office/officeart/2005/8/layout/hierarchy2"/>
    <dgm:cxn modelId="{8475DDD4-0A70-4A4F-8F85-F211828752F5}" type="presParOf" srcId="{FB3D7CC7-467C-47F0-BB38-577869A60294}" destId="{78D8DD30-6A0B-49C1-8E63-93EF3C3F39EF}" srcOrd="1" destOrd="0" presId="urn:microsoft.com/office/officeart/2005/8/layout/hierarchy2"/>
    <dgm:cxn modelId="{265E67A8-B295-4BCA-9ABF-C4F134CAFBBD}" type="presParOf" srcId="{775989C5-FB50-4213-B716-807181EBE4A0}" destId="{4F2E9266-CD0F-4D9A-BC68-15C0601C1EA2}" srcOrd="8" destOrd="0" presId="urn:microsoft.com/office/officeart/2005/8/layout/hierarchy2"/>
    <dgm:cxn modelId="{B9AFA830-C73B-4768-ABC9-9F92824E9B77}" type="presParOf" srcId="{4F2E9266-CD0F-4D9A-BC68-15C0601C1EA2}" destId="{35B4481B-F03B-4EA7-B3C5-855AF9ACA91A}" srcOrd="0" destOrd="0" presId="urn:microsoft.com/office/officeart/2005/8/layout/hierarchy2"/>
    <dgm:cxn modelId="{7E3AE453-BF8D-4FFE-88F6-137D963ED9D9}" type="presParOf" srcId="{775989C5-FB50-4213-B716-807181EBE4A0}" destId="{040DA791-8540-4800-8767-5B73C01EFB18}" srcOrd="9" destOrd="0" presId="urn:microsoft.com/office/officeart/2005/8/layout/hierarchy2"/>
    <dgm:cxn modelId="{F8EEF4A4-C57F-48CC-B1A7-0BAECDBF19F5}" type="presParOf" srcId="{040DA791-8540-4800-8767-5B73C01EFB18}" destId="{37FB55E0-4939-40C2-9D3F-1F1C63FA035E}" srcOrd="0" destOrd="0" presId="urn:microsoft.com/office/officeart/2005/8/layout/hierarchy2"/>
    <dgm:cxn modelId="{34558AE7-7FE0-4985-910B-EB1CFC440B09}" type="presParOf" srcId="{040DA791-8540-4800-8767-5B73C01EFB18}" destId="{87294AFE-15A1-4787-A584-D34DD5814703}" srcOrd="1" destOrd="0" presId="urn:microsoft.com/office/officeart/2005/8/layout/hierarchy2"/>
    <dgm:cxn modelId="{EBF21582-2699-42E4-B6EC-7DE12EB88A83}" type="presParOf" srcId="{87294AFE-15A1-4787-A584-D34DD5814703}" destId="{7CD068E7-376F-4EE8-BAB5-FF0A6AFCFB8E}" srcOrd="0" destOrd="0" presId="urn:microsoft.com/office/officeart/2005/8/layout/hierarchy2"/>
    <dgm:cxn modelId="{DF980450-7E02-4A8D-ACF7-079B7580E0BC}" type="presParOf" srcId="{7CD068E7-376F-4EE8-BAB5-FF0A6AFCFB8E}" destId="{9B830C6B-9EE8-4B78-AAEB-4A0AAE7FD891}" srcOrd="0" destOrd="0" presId="urn:microsoft.com/office/officeart/2005/8/layout/hierarchy2"/>
    <dgm:cxn modelId="{061871E4-00F0-413C-88CB-FD70BE2964B6}" type="presParOf" srcId="{87294AFE-15A1-4787-A584-D34DD5814703}" destId="{39DDFF51-2B80-40EB-AD91-69459E46E685}" srcOrd="1" destOrd="0" presId="urn:microsoft.com/office/officeart/2005/8/layout/hierarchy2"/>
    <dgm:cxn modelId="{7A9C5FD4-4B7B-4D29-9233-4514BA207E8B}" type="presParOf" srcId="{39DDFF51-2B80-40EB-AD91-69459E46E685}" destId="{FE804F04-4EFF-4014-B6EE-276BFBB9F08D}" srcOrd="0" destOrd="0" presId="urn:microsoft.com/office/officeart/2005/8/layout/hierarchy2"/>
    <dgm:cxn modelId="{0F1281B3-ABB2-4857-A787-8175D04E2CC3}" type="presParOf" srcId="{39DDFF51-2B80-40EB-AD91-69459E46E685}" destId="{2BCED6F0-9CAA-4C69-A4E2-0BF5D495B975}"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90F5A1-238B-4B22-87E6-1A5F1402DFDD}">
      <dsp:nvSpPr>
        <dsp:cNvPr id="0" name=""/>
        <dsp:cNvSpPr/>
      </dsp:nvSpPr>
      <dsp:spPr>
        <a:xfrm>
          <a:off x="77383" y="1923632"/>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altLang="zh-CN" sz="1050" kern="1200" dirty="0"/>
            <a:t>Food Description File</a:t>
          </a:r>
        </a:p>
        <a:p>
          <a:pPr marL="0" lvl="0" indent="0" algn="ctr" defTabSz="466725">
            <a:lnSpc>
              <a:spcPct val="90000"/>
            </a:lnSpc>
            <a:spcBef>
              <a:spcPct val="0"/>
            </a:spcBef>
            <a:spcAft>
              <a:spcPct val="35000"/>
            </a:spcAft>
            <a:buNone/>
          </a:pPr>
          <a:r>
            <a:rPr lang="en-US" altLang="zh-CN" sz="900" kern="1200" dirty="0">
              <a:solidFill>
                <a:srgbClr val="00B0F0"/>
              </a:solidFill>
            </a:rPr>
            <a:t>NDB No.</a:t>
          </a:r>
        </a:p>
        <a:p>
          <a:pPr marL="0" lvl="0" indent="0" algn="ctr" defTabSz="466725">
            <a:lnSpc>
              <a:spcPct val="90000"/>
            </a:lnSpc>
            <a:spcBef>
              <a:spcPct val="0"/>
            </a:spcBef>
            <a:spcAft>
              <a:spcPct val="35000"/>
            </a:spcAft>
            <a:buNone/>
          </a:pPr>
          <a:r>
            <a:rPr lang="en-US" altLang="zh-CN" sz="900" kern="1200" dirty="0">
              <a:solidFill>
                <a:srgbClr val="00B0F0"/>
              </a:solidFill>
            </a:rPr>
            <a:t>Food Group Code</a:t>
          </a:r>
          <a:endParaRPr lang="zh-CN" altLang="en-US" sz="900" kern="1200" dirty="0">
            <a:solidFill>
              <a:srgbClr val="00B0F0"/>
            </a:solidFill>
          </a:endParaRPr>
        </a:p>
      </dsp:txBody>
      <dsp:txXfrm>
        <a:off x="99145" y="1945394"/>
        <a:ext cx="1442486" cy="699481"/>
      </dsp:txXfrm>
    </dsp:sp>
    <dsp:sp modelId="{20955E09-2669-42A2-8ED3-99DCAAB0F2C2}">
      <dsp:nvSpPr>
        <dsp:cNvPr id="0" name=""/>
        <dsp:cNvSpPr/>
      </dsp:nvSpPr>
      <dsp:spPr>
        <a:xfrm rot="17230830">
          <a:off x="854437" y="1319304"/>
          <a:ext cx="2012317" cy="29135"/>
        </a:xfrm>
        <a:custGeom>
          <a:avLst/>
          <a:gdLst/>
          <a:ahLst/>
          <a:cxnLst/>
          <a:rect l="0" t="0" r="0" b="0"/>
          <a:pathLst>
            <a:path>
              <a:moveTo>
                <a:pt x="0" y="14567"/>
              </a:moveTo>
              <a:lnTo>
                <a:pt x="2012317" y="14567"/>
              </a:lnTo>
            </a:path>
          </a:pathLst>
        </a:custGeom>
        <a:noFill/>
        <a:ln w="19050"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zh-CN" altLang="en-US" sz="700" kern="1200"/>
        </a:p>
      </dsp:txBody>
      <dsp:txXfrm>
        <a:off x="1810288" y="1283564"/>
        <a:ext cx="100615" cy="100615"/>
      </dsp:txXfrm>
    </dsp:sp>
    <dsp:sp modelId="{5C7A8ED7-1991-4A01-BD6F-044EFE4C7D0A}">
      <dsp:nvSpPr>
        <dsp:cNvPr id="0" name=""/>
        <dsp:cNvSpPr/>
      </dsp:nvSpPr>
      <dsp:spPr>
        <a:xfrm>
          <a:off x="2157798" y="1106"/>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marL="0" lvl="0" indent="0" algn="ctr" defTabSz="711200">
            <a:lnSpc>
              <a:spcPct val="90000"/>
            </a:lnSpc>
            <a:spcBef>
              <a:spcPct val="0"/>
            </a:spcBef>
            <a:spcAft>
              <a:spcPct val="35000"/>
            </a:spcAft>
            <a:buNone/>
          </a:pPr>
          <a:r>
            <a:rPr lang="en-US" altLang="zh-CN" sz="1100" kern="1200" dirty="0"/>
            <a:t>Food Group Description File</a:t>
          </a:r>
        </a:p>
        <a:p>
          <a:pPr marL="0" lvl="0" indent="0" algn="ctr" defTabSz="711200">
            <a:lnSpc>
              <a:spcPct val="90000"/>
            </a:lnSpc>
            <a:spcBef>
              <a:spcPct val="0"/>
            </a:spcBef>
            <a:spcAft>
              <a:spcPct val="35000"/>
            </a:spcAft>
            <a:buNone/>
          </a:pPr>
          <a:r>
            <a:rPr lang="en-US" altLang="zh-CN" sz="900" kern="1200" dirty="0">
              <a:solidFill>
                <a:srgbClr val="00B0F0"/>
              </a:solidFill>
              <a:latin typeface="Century Gothic" panose="020B0502020202020204"/>
              <a:ea typeface="宋体" panose="02010600030101010101" pitchFamily="2" charset="-122"/>
              <a:cs typeface="+mn-cs"/>
            </a:rPr>
            <a:t>Food Group Code</a:t>
          </a:r>
          <a:endParaRPr lang="zh-CN" altLang="en-US" sz="900" kern="1200" dirty="0">
            <a:solidFill>
              <a:srgbClr val="00B0F0"/>
            </a:solidFill>
            <a:latin typeface="Century Gothic" panose="020B0502020202020204"/>
            <a:ea typeface="宋体" panose="02010600030101010101" pitchFamily="2" charset="-122"/>
            <a:cs typeface="+mn-cs"/>
          </a:endParaRPr>
        </a:p>
      </dsp:txBody>
      <dsp:txXfrm>
        <a:off x="2179560" y="22868"/>
        <a:ext cx="1442486" cy="699481"/>
      </dsp:txXfrm>
    </dsp:sp>
    <dsp:sp modelId="{8381F2FC-A173-46B6-A767-485FC8B857EA}">
      <dsp:nvSpPr>
        <dsp:cNvPr id="0" name=""/>
        <dsp:cNvSpPr/>
      </dsp:nvSpPr>
      <dsp:spPr>
        <a:xfrm rot="17945813">
          <a:off x="1249431" y="1746532"/>
          <a:ext cx="1222329" cy="29135"/>
        </a:xfrm>
        <a:custGeom>
          <a:avLst/>
          <a:gdLst/>
          <a:ahLst/>
          <a:cxnLst/>
          <a:rect l="0" t="0" r="0" b="0"/>
          <a:pathLst>
            <a:path>
              <a:moveTo>
                <a:pt x="0" y="14567"/>
              </a:moveTo>
              <a:lnTo>
                <a:pt x="1222329" y="14567"/>
              </a:lnTo>
            </a:path>
          </a:pathLst>
        </a:custGeom>
        <a:noFill/>
        <a:ln w="19050"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1830037" y="1730541"/>
        <a:ext cx="61116" cy="61116"/>
      </dsp:txXfrm>
    </dsp:sp>
    <dsp:sp modelId="{AC9EC927-6706-44C9-AD6C-1238862D3050}">
      <dsp:nvSpPr>
        <dsp:cNvPr id="0" name=""/>
        <dsp:cNvSpPr/>
      </dsp:nvSpPr>
      <dsp:spPr>
        <a:xfrm>
          <a:off x="2157798" y="855562"/>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altLang="zh-CN" sz="1050" kern="1200" dirty="0"/>
            <a:t>Footnote File</a:t>
          </a:r>
        </a:p>
        <a:p>
          <a:pPr marL="0" lvl="0" indent="0" algn="ctr" defTabSz="466725">
            <a:lnSpc>
              <a:spcPct val="90000"/>
            </a:lnSpc>
            <a:spcBef>
              <a:spcPct val="0"/>
            </a:spcBef>
            <a:spcAft>
              <a:spcPct val="35000"/>
            </a:spcAft>
            <a:buNone/>
          </a:pPr>
          <a:r>
            <a:rPr lang="en-US" altLang="zh-CN" sz="900" kern="1200" dirty="0">
              <a:solidFill>
                <a:srgbClr val="00B0F0"/>
              </a:solidFill>
              <a:latin typeface="Century Gothic" panose="020B0502020202020204"/>
              <a:ea typeface="宋体" panose="02010600030101010101" pitchFamily="2" charset="-122"/>
              <a:cs typeface="+mn-cs"/>
            </a:rPr>
            <a:t>NDB No.</a:t>
          </a:r>
          <a:endParaRPr lang="zh-CN" altLang="en-US" sz="1600" dirty="0">
            <a:solidFill>
              <a:srgbClr val="00B0F0"/>
            </a:solidFill>
          </a:endParaRPr>
        </a:p>
      </dsp:txBody>
      <dsp:txXfrm>
        <a:off x="2179560" y="877324"/>
        <a:ext cx="1442486" cy="699481"/>
      </dsp:txXfrm>
    </dsp:sp>
    <dsp:sp modelId="{671F116F-39B9-4165-B78F-C8509D17D94E}">
      <dsp:nvSpPr>
        <dsp:cNvPr id="0" name=""/>
        <dsp:cNvSpPr/>
      </dsp:nvSpPr>
      <dsp:spPr>
        <a:xfrm rot="20413970">
          <a:off x="1544784" y="2173760"/>
          <a:ext cx="631622" cy="29135"/>
        </a:xfrm>
        <a:custGeom>
          <a:avLst/>
          <a:gdLst/>
          <a:ahLst/>
          <a:cxnLst/>
          <a:rect l="0" t="0" r="0" b="0"/>
          <a:pathLst>
            <a:path>
              <a:moveTo>
                <a:pt x="0" y="14567"/>
              </a:moveTo>
              <a:lnTo>
                <a:pt x="631622" y="14567"/>
              </a:lnTo>
            </a:path>
          </a:pathLst>
        </a:custGeom>
        <a:noFill/>
        <a:ln w="19050"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1844805" y="2172537"/>
        <a:ext cx="31581" cy="31581"/>
      </dsp:txXfrm>
    </dsp:sp>
    <dsp:sp modelId="{B41EFFB5-3DC7-45FC-9D0B-9503800EA8F3}">
      <dsp:nvSpPr>
        <dsp:cNvPr id="0" name=""/>
        <dsp:cNvSpPr/>
      </dsp:nvSpPr>
      <dsp:spPr>
        <a:xfrm>
          <a:off x="2157798" y="1710018"/>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44500">
            <a:lnSpc>
              <a:spcPct val="90000"/>
            </a:lnSpc>
            <a:spcBef>
              <a:spcPct val="0"/>
            </a:spcBef>
            <a:spcAft>
              <a:spcPct val="35000"/>
            </a:spcAft>
            <a:buNone/>
          </a:pPr>
          <a:r>
            <a:rPr lang="en-US" altLang="zh-CN" sz="900" kern="1200" dirty="0"/>
            <a:t>Nutrient Data File</a:t>
          </a:r>
        </a:p>
        <a:p>
          <a:pPr marL="0" lvl="0" indent="0" algn="ctr" defTabSz="444500">
            <a:lnSpc>
              <a:spcPct val="90000"/>
            </a:lnSpc>
            <a:spcBef>
              <a:spcPct val="0"/>
            </a:spcBef>
            <a:spcAft>
              <a:spcPct val="35000"/>
            </a:spcAft>
            <a:buNone/>
          </a:pPr>
          <a:r>
            <a:rPr lang="en-US" altLang="zh-CN" sz="700" kern="1200" dirty="0">
              <a:solidFill>
                <a:srgbClr val="00B0F0"/>
              </a:solidFill>
              <a:latin typeface="Century Gothic" panose="020B0502020202020204"/>
              <a:ea typeface="宋体" panose="02010600030101010101" pitchFamily="2" charset="-122"/>
              <a:cs typeface="+mn-cs"/>
            </a:rPr>
            <a:t>NDB No.</a:t>
          </a:r>
        </a:p>
        <a:p>
          <a:pPr marL="0" lvl="0" indent="0" algn="ctr" defTabSz="444500">
            <a:lnSpc>
              <a:spcPct val="90000"/>
            </a:lnSpc>
            <a:spcBef>
              <a:spcPct val="0"/>
            </a:spcBef>
            <a:spcAft>
              <a:spcPct val="35000"/>
            </a:spcAft>
            <a:buNone/>
          </a:pPr>
          <a:r>
            <a:rPr lang="en-US" altLang="zh-CN" sz="700" kern="1200" dirty="0">
              <a:solidFill>
                <a:srgbClr val="00B0F0"/>
              </a:solidFill>
              <a:latin typeface="Century Gothic" panose="020B0502020202020204"/>
              <a:ea typeface="宋体" panose="02010600030101010101" pitchFamily="2" charset="-122"/>
              <a:cs typeface="+mn-cs"/>
            </a:rPr>
            <a:t>Nutrient No.</a:t>
          </a:r>
        </a:p>
        <a:p>
          <a:pPr marL="0" lvl="0" indent="0" algn="ctr" defTabSz="444500">
            <a:lnSpc>
              <a:spcPct val="90000"/>
            </a:lnSpc>
            <a:spcBef>
              <a:spcPct val="0"/>
            </a:spcBef>
            <a:spcAft>
              <a:spcPct val="35000"/>
            </a:spcAft>
            <a:buNone/>
          </a:pPr>
          <a:r>
            <a:rPr lang="en-US" altLang="zh-CN" sz="700" kern="1200" dirty="0">
              <a:solidFill>
                <a:srgbClr val="00B0F0"/>
              </a:solidFill>
              <a:latin typeface="Century Gothic" panose="020B0502020202020204"/>
              <a:ea typeface="宋体" panose="02010600030101010101" pitchFamily="2" charset="-122"/>
              <a:cs typeface="+mn-cs"/>
            </a:rPr>
            <a:t>Source Code</a:t>
          </a:r>
        </a:p>
        <a:p>
          <a:pPr marL="0" lvl="0" indent="0" algn="ctr" defTabSz="444500">
            <a:lnSpc>
              <a:spcPct val="90000"/>
            </a:lnSpc>
            <a:spcBef>
              <a:spcPct val="0"/>
            </a:spcBef>
            <a:spcAft>
              <a:spcPct val="35000"/>
            </a:spcAft>
            <a:buNone/>
          </a:pPr>
          <a:r>
            <a:rPr lang="en-US" altLang="zh-CN" sz="700" kern="1200" dirty="0">
              <a:solidFill>
                <a:srgbClr val="00B0F0"/>
              </a:solidFill>
              <a:latin typeface="Century Gothic" panose="020B0502020202020204"/>
              <a:ea typeface="宋体" panose="02010600030101010101" pitchFamily="2" charset="-122"/>
              <a:cs typeface="+mn-cs"/>
            </a:rPr>
            <a:t>Derivation Code</a:t>
          </a:r>
          <a:endParaRPr lang="zh-CN" altLang="en-US" sz="900" kern="1200" dirty="0">
            <a:solidFill>
              <a:srgbClr val="00B0F0"/>
            </a:solidFill>
            <a:latin typeface="Century Gothic" panose="020B0502020202020204"/>
            <a:ea typeface="宋体" panose="02010600030101010101" pitchFamily="2" charset="-122"/>
            <a:cs typeface="+mn-cs"/>
          </a:endParaRPr>
        </a:p>
      </dsp:txBody>
      <dsp:txXfrm>
        <a:off x="2179560" y="1731780"/>
        <a:ext cx="1442486" cy="699481"/>
      </dsp:txXfrm>
    </dsp:sp>
    <dsp:sp modelId="{469D27D4-7411-46FB-A9FA-6190F399CB1E}">
      <dsp:nvSpPr>
        <dsp:cNvPr id="0" name=""/>
        <dsp:cNvSpPr/>
      </dsp:nvSpPr>
      <dsp:spPr>
        <a:xfrm rot="17692822">
          <a:off x="3234605" y="1426111"/>
          <a:ext cx="1412809" cy="29135"/>
        </a:xfrm>
        <a:custGeom>
          <a:avLst/>
          <a:gdLst/>
          <a:ahLst/>
          <a:cxnLst/>
          <a:rect l="0" t="0" r="0" b="0"/>
          <a:pathLst>
            <a:path>
              <a:moveTo>
                <a:pt x="0" y="14567"/>
              </a:moveTo>
              <a:lnTo>
                <a:pt x="1412809" y="14567"/>
              </a:lnTo>
            </a:path>
          </a:pathLst>
        </a:custGeom>
        <a:noFill/>
        <a:ln w="19050"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3905690" y="1405358"/>
        <a:ext cx="70640" cy="70640"/>
      </dsp:txXfrm>
    </dsp:sp>
    <dsp:sp modelId="{6D2BF67D-67A3-445F-8337-DD9424873A66}">
      <dsp:nvSpPr>
        <dsp:cNvPr id="0" name=""/>
        <dsp:cNvSpPr/>
      </dsp:nvSpPr>
      <dsp:spPr>
        <a:xfrm>
          <a:off x="4238212" y="428334"/>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altLang="zh-CN" sz="1000" kern="1200" dirty="0">
              <a:latin typeface="Century Gothic" panose="020B0502020202020204"/>
              <a:ea typeface="宋体" panose="02010600030101010101" pitchFamily="2" charset="-122"/>
              <a:cs typeface="+mn-cs"/>
            </a:rPr>
            <a:t>Nutrient Definition File</a:t>
          </a:r>
        </a:p>
        <a:p>
          <a:pPr marL="0" lvl="0" indent="0" algn="ctr" defTabSz="444500">
            <a:lnSpc>
              <a:spcPct val="90000"/>
            </a:lnSpc>
            <a:spcBef>
              <a:spcPct val="0"/>
            </a:spcBef>
            <a:spcAft>
              <a:spcPct val="35000"/>
            </a:spcAft>
            <a:buNone/>
          </a:pPr>
          <a:r>
            <a:rPr lang="en-US" altLang="zh-CN" sz="900" kern="1200" dirty="0">
              <a:solidFill>
                <a:srgbClr val="00B0F0"/>
              </a:solidFill>
              <a:latin typeface="Century Gothic" panose="020B0502020202020204"/>
              <a:ea typeface="宋体" panose="02010600030101010101" pitchFamily="2" charset="-122"/>
              <a:cs typeface="+mn-cs"/>
            </a:rPr>
            <a:t>Nutrient No.</a:t>
          </a:r>
          <a:endParaRPr lang="zh-CN" altLang="en-US" sz="900" kern="1200" dirty="0">
            <a:solidFill>
              <a:srgbClr val="00B0F0"/>
            </a:solidFill>
            <a:latin typeface="Century Gothic" panose="020B0502020202020204"/>
            <a:ea typeface="宋体" panose="02010600030101010101" pitchFamily="2" charset="-122"/>
            <a:cs typeface="+mn-cs"/>
          </a:endParaRPr>
        </a:p>
      </dsp:txBody>
      <dsp:txXfrm>
        <a:off x="4259974" y="450096"/>
        <a:ext cx="1442486" cy="699481"/>
      </dsp:txXfrm>
    </dsp:sp>
    <dsp:sp modelId="{2E4F7BEA-684C-44D4-84E8-425F6D041A22}">
      <dsp:nvSpPr>
        <dsp:cNvPr id="0" name=""/>
        <dsp:cNvSpPr/>
      </dsp:nvSpPr>
      <dsp:spPr>
        <a:xfrm rot="19457599">
          <a:off x="3575005" y="1853339"/>
          <a:ext cx="732010" cy="29135"/>
        </a:xfrm>
        <a:custGeom>
          <a:avLst/>
          <a:gdLst/>
          <a:ahLst/>
          <a:cxnLst/>
          <a:rect l="0" t="0" r="0" b="0"/>
          <a:pathLst>
            <a:path>
              <a:moveTo>
                <a:pt x="0" y="14567"/>
              </a:moveTo>
              <a:lnTo>
                <a:pt x="732010" y="14567"/>
              </a:lnTo>
            </a:path>
          </a:pathLst>
        </a:custGeom>
        <a:noFill/>
        <a:ln w="19050"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3922710" y="1849606"/>
        <a:ext cx="36600" cy="36600"/>
      </dsp:txXfrm>
    </dsp:sp>
    <dsp:sp modelId="{E3B18C09-3600-419E-8EBE-ACBAD0FB24F1}">
      <dsp:nvSpPr>
        <dsp:cNvPr id="0" name=""/>
        <dsp:cNvSpPr/>
      </dsp:nvSpPr>
      <dsp:spPr>
        <a:xfrm>
          <a:off x="4238212" y="1282790"/>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altLang="zh-CN" sz="1000" kern="1200" dirty="0">
              <a:latin typeface="Century Gothic" panose="020B0502020202020204"/>
              <a:ea typeface="宋体" panose="02010600030101010101" pitchFamily="2" charset="-122"/>
              <a:cs typeface="+mn-cs"/>
            </a:rPr>
            <a:t>Source Code File</a:t>
          </a:r>
        </a:p>
        <a:p>
          <a:pPr marL="0" lvl="0" indent="0" algn="ctr" defTabSz="444500">
            <a:lnSpc>
              <a:spcPct val="90000"/>
            </a:lnSpc>
            <a:spcBef>
              <a:spcPct val="0"/>
            </a:spcBef>
            <a:spcAft>
              <a:spcPct val="35000"/>
            </a:spcAft>
            <a:buNone/>
          </a:pPr>
          <a:r>
            <a:rPr lang="en-US" altLang="zh-CN" sz="800" kern="1200" dirty="0">
              <a:solidFill>
                <a:srgbClr val="00B0F0"/>
              </a:solidFill>
              <a:latin typeface="Century Gothic" panose="020B0502020202020204"/>
              <a:ea typeface="宋体" panose="02010600030101010101" pitchFamily="2" charset="-122"/>
              <a:cs typeface="+mn-cs"/>
            </a:rPr>
            <a:t>Source Code</a:t>
          </a:r>
        </a:p>
      </dsp:txBody>
      <dsp:txXfrm>
        <a:off x="4259974" y="1304552"/>
        <a:ext cx="1442486" cy="699481"/>
      </dsp:txXfrm>
    </dsp:sp>
    <dsp:sp modelId="{2FA57189-E829-44F4-8733-7A6DF60C8EE6}">
      <dsp:nvSpPr>
        <dsp:cNvPr id="0" name=""/>
        <dsp:cNvSpPr/>
      </dsp:nvSpPr>
      <dsp:spPr>
        <a:xfrm rot="2142401">
          <a:off x="3575005" y="2280567"/>
          <a:ext cx="732010" cy="29135"/>
        </a:xfrm>
        <a:custGeom>
          <a:avLst/>
          <a:gdLst/>
          <a:ahLst/>
          <a:cxnLst/>
          <a:rect l="0" t="0" r="0" b="0"/>
          <a:pathLst>
            <a:path>
              <a:moveTo>
                <a:pt x="0" y="14567"/>
              </a:moveTo>
              <a:lnTo>
                <a:pt x="732010" y="14567"/>
              </a:lnTo>
            </a:path>
          </a:pathLst>
        </a:custGeom>
        <a:noFill/>
        <a:ln w="19050"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3922710" y="2276834"/>
        <a:ext cx="36600" cy="36600"/>
      </dsp:txXfrm>
    </dsp:sp>
    <dsp:sp modelId="{879C70CC-7798-41CC-B967-BB4AD04B2DC2}">
      <dsp:nvSpPr>
        <dsp:cNvPr id="0" name=""/>
        <dsp:cNvSpPr/>
      </dsp:nvSpPr>
      <dsp:spPr>
        <a:xfrm>
          <a:off x="4238212" y="2137246"/>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44500">
            <a:lnSpc>
              <a:spcPct val="90000"/>
            </a:lnSpc>
            <a:spcBef>
              <a:spcPct val="0"/>
            </a:spcBef>
            <a:spcAft>
              <a:spcPct val="35000"/>
            </a:spcAft>
            <a:buNone/>
          </a:pPr>
          <a:r>
            <a:rPr lang="en-US" altLang="zh-CN" sz="900" kern="1200" dirty="0">
              <a:latin typeface="Century Gothic" panose="020B0502020202020204"/>
              <a:ea typeface="宋体" panose="02010600030101010101" pitchFamily="2" charset="-122"/>
              <a:cs typeface="+mn-cs"/>
            </a:rPr>
            <a:t>Data Derivation Code Description File</a:t>
          </a:r>
        </a:p>
        <a:p>
          <a:pPr marL="0" lvl="0" indent="0" algn="ctr" defTabSz="444500">
            <a:lnSpc>
              <a:spcPct val="90000"/>
            </a:lnSpc>
            <a:spcBef>
              <a:spcPct val="0"/>
            </a:spcBef>
            <a:spcAft>
              <a:spcPct val="35000"/>
            </a:spcAft>
            <a:buNone/>
          </a:pPr>
          <a:r>
            <a:rPr lang="en-US" altLang="zh-CN" sz="800" kern="1200" dirty="0">
              <a:solidFill>
                <a:srgbClr val="00B0F0"/>
              </a:solidFill>
              <a:latin typeface="Century Gothic" panose="020B0502020202020204"/>
              <a:ea typeface="宋体" panose="02010600030101010101" pitchFamily="2" charset="-122"/>
              <a:cs typeface="+mn-cs"/>
            </a:rPr>
            <a:t>Data Derivation Code</a:t>
          </a:r>
        </a:p>
      </dsp:txBody>
      <dsp:txXfrm>
        <a:off x="4259974" y="2159008"/>
        <a:ext cx="1442486" cy="699481"/>
      </dsp:txXfrm>
    </dsp:sp>
    <dsp:sp modelId="{0CE30DC5-B36A-4D45-BA9F-569440B489C5}">
      <dsp:nvSpPr>
        <dsp:cNvPr id="0" name=""/>
        <dsp:cNvSpPr/>
      </dsp:nvSpPr>
      <dsp:spPr>
        <a:xfrm rot="3907178">
          <a:off x="3234605" y="2707795"/>
          <a:ext cx="1412809" cy="29135"/>
        </a:xfrm>
        <a:custGeom>
          <a:avLst/>
          <a:gdLst/>
          <a:ahLst/>
          <a:cxnLst/>
          <a:rect l="0" t="0" r="0" b="0"/>
          <a:pathLst>
            <a:path>
              <a:moveTo>
                <a:pt x="0" y="14567"/>
              </a:moveTo>
              <a:lnTo>
                <a:pt x="1412809" y="14567"/>
              </a:lnTo>
            </a:path>
          </a:pathLst>
        </a:custGeom>
        <a:noFill/>
        <a:ln w="19050"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3905690" y="2687042"/>
        <a:ext cx="70640" cy="70640"/>
      </dsp:txXfrm>
    </dsp:sp>
    <dsp:sp modelId="{7CEDF015-B84F-4026-8EA9-F74E56CD55BF}">
      <dsp:nvSpPr>
        <dsp:cNvPr id="0" name=""/>
        <dsp:cNvSpPr/>
      </dsp:nvSpPr>
      <dsp:spPr>
        <a:xfrm>
          <a:off x="4238212" y="2991702"/>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 tIns="5715" rIns="5715" bIns="5715" numCol="1" spcCol="1270" anchor="ctr" anchorCtr="0">
          <a:noAutofit/>
        </a:bodyPr>
        <a:lstStyle/>
        <a:p>
          <a:pPr marL="0" lvl="0" indent="0" algn="ctr" defTabSz="444500">
            <a:lnSpc>
              <a:spcPct val="90000"/>
            </a:lnSpc>
            <a:spcBef>
              <a:spcPct val="0"/>
            </a:spcBef>
            <a:spcAft>
              <a:spcPct val="35000"/>
            </a:spcAft>
            <a:buNone/>
          </a:pPr>
          <a:r>
            <a:rPr lang="en-US" altLang="zh-CN" sz="900" kern="1200" dirty="0">
              <a:latin typeface="Century Gothic" panose="020B0502020202020204"/>
              <a:ea typeface="宋体" panose="02010600030101010101" pitchFamily="2" charset="-122"/>
              <a:cs typeface="+mn-cs"/>
            </a:rPr>
            <a:t>Source of Data Link File</a:t>
          </a:r>
        </a:p>
        <a:p>
          <a:pPr marL="0" lvl="0" indent="0" algn="ctr" defTabSz="444500">
            <a:lnSpc>
              <a:spcPct val="90000"/>
            </a:lnSpc>
            <a:spcBef>
              <a:spcPct val="0"/>
            </a:spcBef>
            <a:spcAft>
              <a:spcPct val="35000"/>
            </a:spcAft>
            <a:buNone/>
          </a:pPr>
          <a:r>
            <a:rPr lang="en-US" altLang="zh-CN" sz="800" kern="1200" dirty="0">
              <a:solidFill>
                <a:srgbClr val="00B0F0"/>
              </a:solidFill>
              <a:latin typeface="Century Gothic" panose="020B0502020202020204"/>
              <a:ea typeface="宋体" panose="02010600030101010101" pitchFamily="2" charset="-122"/>
              <a:cs typeface="+mn-cs"/>
            </a:rPr>
            <a:t>NDB No.</a:t>
          </a:r>
        </a:p>
        <a:p>
          <a:pPr marL="0" lvl="0" indent="0" algn="ctr" defTabSz="444500">
            <a:lnSpc>
              <a:spcPct val="90000"/>
            </a:lnSpc>
            <a:spcBef>
              <a:spcPct val="0"/>
            </a:spcBef>
            <a:spcAft>
              <a:spcPct val="35000"/>
            </a:spcAft>
            <a:buNone/>
          </a:pPr>
          <a:r>
            <a:rPr lang="en-US" altLang="zh-CN" sz="800" kern="1200" dirty="0">
              <a:solidFill>
                <a:srgbClr val="00B0F0"/>
              </a:solidFill>
              <a:latin typeface="Century Gothic" panose="020B0502020202020204"/>
              <a:ea typeface="宋体" panose="02010600030101010101" pitchFamily="2" charset="-122"/>
              <a:cs typeface="+mn-cs"/>
            </a:rPr>
            <a:t>DataSrc ID</a:t>
          </a:r>
          <a:endParaRPr lang="en-US" altLang="zh-CN" sz="900" kern="1200" dirty="0">
            <a:solidFill>
              <a:srgbClr val="00B0F0"/>
            </a:solidFill>
            <a:latin typeface="Century Gothic" panose="020B0502020202020204"/>
            <a:ea typeface="宋体" panose="02010600030101010101" pitchFamily="2" charset="-122"/>
            <a:cs typeface="+mn-cs"/>
          </a:endParaRPr>
        </a:p>
      </dsp:txBody>
      <dsp:txXfrm>
        <a:off x="4259974" y="3013464"/>
        <a:ext cx="1442486" cy="699481"/>
      </dsp:txXfrm>
    </dsp:sp>
    <dsp:sp modelId="{F1296A88-E0D6-4EE2-B9B0-86485D7A3F8C}">
      <dsp:nvSpPr>
        <dsp:cNvPr id="0" name=""/>
        <dsp:cNvSpPr/>
      </dsp:nvSpPr>
      <dsp:spPr>
        <a:xfrm>
          <a:off x="5724222" y="3348637"/>
          <a:ext cx="594404" cy="29135"/>
        </a:xfrm>
        <a:custGeom>
          <a:avLst/>
          <a:gdLst/>
          <a:ahLst/>
          <a:cxnLst/>
          <a:rect l="0" t="0" r="0" b="0"/>
          <a:pathLst>
            <a:path>
              <a:moveTo>
                <a:pt x="0" y="14567"/>
              </a:moveTo>
              <a:lnTo>
                <a:pt x="594404" y="14567"/>
              </a:lnTo>
            </a:path>
          </a:pathLst>
        </a:custGeom>
        <a:noFill/>
        <a:ln w="19050"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006564" y="3348344"/>
        <a:ext cx="29720" cy="29720"/>
      </dsp:txXfrm>
    </dsp:sp>
    <dsp:sp modelId="{ABC026F8-47CF-493D-8BC3-980D6AA313C4}">
      <dsp:nvSpPr>
        <dsp:cNvPr id="0" name=""/>
        <dsp:cNvSpPr/>
      </dsp:nvSpPr>
      <dsp:spPr>
        <a:xfrm>
          <a:off x="6318626" y="2991702"/>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altLang="zh-CN" sz="1000" kern="1200" dirty="0">
              <a:latin typeface="Century Gothic" panose="020B0502020202020204"/>
              <a:ea typeface="宋体" panose="02010600030101010101" pitchFamily="2" charset="-122"/>
              <a:cs typeface="+mn-cs"/>
            </a:rPr>
            <a:t>Sources of Data File</a:t>
          </a:r>
        </a:p>
        <a:p>
          <a:pPr marL="0" lvl="0" indent="0" algn="ctr" defTabSz="444500">
            <a:lnSpc>
              <a:spcPct val="90000"/>
            </a:lnSpc>
            <a:spcBef>
              <a:spcPct val="0"/>
            </a:spcBef>
            <a:spcAft>
              <a:spcPct val="35000"/>
            </a:spcAft>
            <a:buNone/>
          </a:pPr>
          <a:r>
            <a:rPr lang="en-US" altLang="zh-CN" sz="900" kern="1200" dirty="0">
              <a:solidFill>
                <a:srgbClr val="00B0F0"/>
              </a:solidFill>
              <a:latin typeface="Century Gothic" panose="020B0502020202020204"/>
              <a:ea typeface="宋体" panose="02010600030101010101" pitchFamily="2" charset="-122"/>
              <a:cs typeface="+mn-cs"/>
            </a:rPr>
            <a:t>DataSrc ID</a:t>
          </a:r>
        </a:p>
      </dsp:txBody>
      <dsp:txXfrm>
        <a:off x="6340388" y="3013464"/>
        <a:ext cx="1442486" cy="699481"/>
      </dsp:txXfrm>
    </dsp:sp>
    <dsp:sp modelId="{61FE559D-D9C1-46F9-B38A-4F3FB132B835}">
      <dsp:nvSpPr>
        <dsp:cNvPr id="0" name=""/>
        <dsp:cNvSpPr/>
      </dsp:nvSpPr>
      <dsp:spPr>
        <a:xfrm rot="2829178">
          <a:off x="1423562" y="2600988"/>
          <a:ext cx="874067" cy="29135"/>
        </a:xfrm>
        <a:custGeom>
          <a:avLst/>
          <a:gdLst/>
          <a:ahLst/>
          <a:cxnLst/>
          <a:rect l="0" t="0" r="0" b="0"/>
          <a:pathLst>
            <a:path>
              <a:moveTo>
                <a:pt x="0" y="14567"/>
              </a:moveTo>
              <a:lnTo>
                <a:pt x="874067" y="14567"/>
              </a:lnTo>
            </a:path>
          </a:pathLst>
        </a:custGeom>
        <a:noFill/>
        <a:ln w="19050"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77800">
            <a:lnSpc>
              <a:spcPct val="90000"/>
            </a:lnSpc>
            <a:spcBef>
              <a:spcPct val="0"/>
            </a:spcBef>
            <a:spcAft>
              <a:spcPct val="35000"/>
            </a:spcAft>
            <a:buNone/>
          </a:pPr>
          <a:endParaRPr lang="zh-CN" altLang="en-US" sz="400" kern="1200"/>
        </a:p>
      </dsp:txBody>
      <dsp:txXfrm>
        <a:off x="1838744" y="2593704"/>
        <a:ext cx="43703" cy="43703"/>
      </dsp:txXfrm>
    </dsp:sp>
    <dsp:sp modelId="{3DA8C03F-50FA-48FC-B87F-21180852E972}">
      <dsp:nvSpPr>
        <dsp:cNvPr id="0" name=""/>
        <dsp:cNvSpPr/>
      </dsp:nvSpPr>
      <dsp:spPr>
        <a:xfrm>
          <a:off x="2157798" y="2564474"/>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Weight File</a:t>
          </a:r>
        </a:p>
        <a:p>
          <a:pPr marL="0" lvl="0" indent="0" algn="ctr" defTabSz="622300">
            <a:lnSpc>
              <a:spcPct val="90000"/>
            </a:lnSpc>
            <a:spcBef>
              <a:spcPct val="0"/>
            </a:spcBef>
            <a:spcAft>
              <a:spcPct val="35000"/>
            </a:spcAft>
            <a:buNone/>
          </a:pPr>
          <a:r>
            <a:rPr lang="en-US" altLang="zh-CN" sz="1100" kern="1200" dirty="0">
              <a:solidFill>
                <a:srgbClr val="00B0F0"/>
              </a:solidFill>
            </a:rPr>
            <a:t>NDB No.</a:t>
          </a:r>
          <a:endParaRPr lang="zh-CN" altLang="en-US" sz="1100" kern="1200" dirty="0">
            <a:solidFill>
              <a:srgbClr val="00B0F0"/>
            </a:solidFill>
          </a:endParaRPr>
        </a:p>
      </dsp:txBody>
      <dsp:txXfrm>
        <a:off x="2179560" y="2586236"/>
        <a:ext cx="1442486" cy="699481"/>
      </dsp:txXfrm>
    </dsp:sp>
    <dsp:sp modelId="{4F2E9266-CD0F-4D9A-BC68-15C0601C1EA2}">
      <dsp:nvSpPr>
        <dsp:cNvPr id="0" name=""/>
        <dsp:cNvSpPr/>
      </dsp:nvSpPr>
      <dsp:spPr>
        <a:xfrm rot="4369170">
          <a:off x="854437" y="3241830"/>
          <a:ext cx="2012317" cy="29135"/>
        </a:xfrm>
        <a:custGeom>
          <a:avLst/>
          <a:gdLst/>
          <a:ahLst/>
          <a:cxnLst/>
          <a:rect l="0" t="0" r="0" b="0"/>
          <a:pathLst>
            <a:path>
              <a:moveTo>
                <a:pt x="0" y="14567"/>
              </a:moveTo>
              <a:lnTo>
                <a:pt x="2012317" y="14567"/>
              </a:lnTo>
            </a:path>
          </a:pathLst>
        </a:custGeom>
        <a:noFill/>
        <a:ln w="19050"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zh-CN" altLang="en-US" sz="700" kern="1200"/>
        </a:p>
      </dsp:txBody>
      <dsp:txXfrm>
        <a:off x="1810288" y="3206089"/>
        <a:ext cx="100615" cy="100615"/>
      </dsp:txXfrm>
    </dsp:sp>
    <dsp:sp modelId="{37FB55E0-4939-40C2-9D3F-1F1C63FA035E}">
      <dsp:nvSpPr>
        <dsp:cNvPr id="0" name=""/>
        <dsp:cNvSpPr/>
      </dsp:nvSpPr>
      <dsp:spPr>
        <a:xfrm>
          <a:off x="2157798" y="3846158"/>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marL="0" lvl="0" indent="0" algn="ctr" defTabSz="711200">
            <a:lnSpc>
              <a:spcPct val="90000"/>
            </a:lnSpc>
            <a:spcBef>
              <a:spcPct val="0"/>
            </a:spcBef>
            <a:spcAft>
              <a:spcPct val="35000"/>
            </a:spcAft>
            <a:buNone/>
          </a:pPr>
          <a:r>
            <a:rPr lang="en-US" altLang="zh-CN" sz="1050" kern="1200" dirty="0">
              <a:latin typeface="Century Gothic" panose="020B0502020202020204"/>
              <a:ea typeface="宋体" panose="02010600030101010101" pitchFamily="2" charset="-122"/>
              <a:cs typeface="+mn-cs"/>
            </a:rPr>
            <a:t>Langual Factor File</a:t>
          </a:r>
        </a:p>
        <a:p>
          <a:pPr marL="0" lvl="0" algn="ctr" defTabSz="711200">
            <a:lnSpc>
              <a:spcPct val="90000"/>
            </a:lnSpc>
            <a:spcBef>
              <a:spcPct val="0"/>
            </a:spcBef>
            <a:spcAft>
              <a:spcPct val="35000"/>
            </a:spcAft>
            <a:buNone/>
          </a:pPr>
          <a:r>
            <a:rPr lang="en-US" altLang="zh-CN" sz="900" kern="1200" dirty="0">
              <a:solidFill>
                <a:srgbClr val="00B0F0"/>
              </a:solidFill>
            </a:rPr>
            <a:t>NDB No.</a:t>
          </a:r>
        </a:p>
        <a:p>
          <a:pPr marL="0" lvl="0" algn="ctr" defTabSz="711200">
            <a:lnSpc>
              <a:spcPct val="90000"/>
            </a:lnSpc>
            <a:spcBef>
              <a:spcPct val="0"/>
            </a:spcBef>
            <a:spcAft>
              <a:spcPct val="35000"/>
            </a:spcAft>
            <a:buNone/>
          </a:pPr>
          <a:r>
            <a:rPr lang="en-US" altLang="zh-CN" sz="900" kern="1200" dirty="0">
              <a:solidFill>
                <a:srgbClr val="00B0F0"/>
              </a:solidFill>
            </a:rPr>
            <a:t>Factor Code</a:t>
          </a:r>
          <a:endParaRPr lang="zh-CN" altLang="en-US" sz="900" kern="1200" dirty="0">
            <a:solidFill>
              <a:srgbClr val="00B0F0"/>
            </a:solidFill>
          </a:endParaRPr>
        </a:p>
      </dsp:txBody>
      <dsp:txXfrm>
        <a:off x="2179560" y="3867920"/>
        <a:ext cx="1442486" cy="699481"/>
      </dsp:txXfrm>
    </dsp:sp>
    <dsp:sp modelId="{7CD068E7-376F-4EE8-BAB5-FF0A6AFCFB8E}">
      <dsp:nvSpPr>
        <dsp:cNvPr id="0" name=""/>
        <dsp:cNvSpPr/>
      </dsp:nvSpPr>
      <dsp:spPr>
        <a:xfrm>
          <a:off x="3643808" y="4203092"/>
          <a:ext cx="594404" cy="29135"/>
        </a:xfrm>
        <a:custGeom>
          <a:avLst/>
          <a:gdLst/>
          <a:ahLst/>
          <a:cxnLst/>
          <a:rect l="0" t="0" r="0" b="0"/>
          <a:pathLst>
            <a:path>
              <a:moveTo>
                <a:pt x="0" y="14567"/>
              </a:moveTo>
              <a:lnTo>
                <a:pt x="594404" y="14567"/>
              </a:lnTo>
            </a:path>
          </a:pathLst>
        </a:custGeom>
        <a:noFill/>
        <a:ln w="19050"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3926150" y="4202800"/>
        <a:ext cx="29720" cy="29720"/>
      </dsp:txXfrm>
    </dsp:sp>
    <dsp:sp modelId="{FE804F04-4EFF-4014-B6EE-276BFBB9F08D}">
      <dsp:nvSpPr>
        <dsp:cNvPr id="0" name=""/>
        <dsp:cNvSpPr/>
      </dsp:nvSpPr>
      <dsp:spPr>
        <a:xfrm>
          <a:off x="4238212" y="3846158"/>
          <a:ext cx="1486010" cy="743005"/>
        </a:xfrm>
        <a:prstGeom prst="roundRect">
          <a:avLst>
            <a:gd name="adj" fmla="val 10000"/>
          </a:avLst>
        </a:prstGeom>
        <a:gradFill rotWithShape="0">
          <a:gsLst>
            <a:gs pos="0">
              <a:schemeClr val="accent1">
                <a:hueOff val="0"/>
                <a:satOff val="0"/>
                <a:lumOff val="0"/>
                <a:alphaOff val="0"/>
                <a:tint val="64000"/>
                <a:lumMod val="118000"/>
              </a:schemeClr>
            </a:gs>
            <a:gs pos="100000">
              <a:schemeClr val="accent1">
                <a:hueOff val="0"/>
                <a:satOff val="0"/>
                <a:lumOff val="0"/>
                <a:alphaOff val="0"/>
                <a:tint val="92000"/>
                <a:alpha val="100000"/>
                <a:lumMod val="11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350" tIns="6350" rIns="6350" bIns="6350" numCol="1" spcCol="1270" anchor="ctr" anchorCtr="0">
          <a:noAutofit/>
        </a:bodyPr>
        <a:lstStyle/>
        <a:p>
          <a:pPr marL="0" lvl="0" indent="0" algn="ctr" defTabSz="711200">
            <a:lnSpc>
              <a:spcPct val="90000"/>
            </a:lnSpc>
            <a:spcBef>
              <a:spcPct val="0"/>
            </a:spcBef>
            <a:spcAft>
              <a:spcPct val="35000"/>
            </a:spcAft>
            <a:buNone/>
          </a:pPr>
          <a:r>
            <a:rPr lang="en-US" altLang="zh-CN" sz="1000" kern="1200" dirty="0"/>
            <a:t>Langual Factors Description File</a:t>
          </a:r>
        </a:p>
        <a:p>
          <a:pPr marL="0" lvl="0" indent="0" algn="ctr" defTabSz="711200">
            <a:lnSpc>
              <a:spcPct val="90000"/>
            </a:lnSpc>
            <a:spcBef>
              <a:spcPct val="0"/>
            </a:spcBef>
            <a:spcAft>
              <a:spcPct val="35000"/>
            </a:spcAft>
            <a:buNone/>
          </a:pPr>
          <a:r>
            <a:rPr lang="en-US" altLang="zh-CN" sz="800" kern="1200" dirty="0">
              <a:solidFill>
                <a:srgbClr val="00B0F0"/>
              </a:solidFill>
            </a:rPr>
            <a:t>Factor Code</a:t>
          </a:r>
          <a:endParaRPr lang="zh-CN" altLang="en-US" sz="800" kern="1200" dirty="0">
            <a:solidFill>
              <a:srgbClr val="00B0F0"/>
            </a:solidFill>
          </a:endParaRPr>
        </a:p>
      </dsp:txBody>
      <dsp:txXfrm>
        <a:off x="4259974" y="3867920"/>
        <a:ext cx="1442486" cy="69948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zh-CN" altLang="en-US"/>
              <a:t>单击此处编辑母版标题样式</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11/12/2018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4509A250-FF31-4206-8172-F9D3106AACB1}" type="datetimeFigureOut">
              <a:rPr lang="en-US" dirty="0"/>
              <a:t>11/12/2018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zh-CN" altLang="en-US"/>
              <a:t>单击此处编辑母版标题样式</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4" name="Date Placeholder 3"/>
          <p:cNvSpPr>
            <a:spLocks noGrp="1"/>
          </p:cNvSpPr>
          <p:nvPr>
            <p:ph type="dt" sz="half" idx="10"/>
          </p:nvPr>
        </p:nvSpPr>
        <p:spPr/>
        <p:txBody>
          <a:bodyPr/>
          <a:lstStyle/>
          <a:p>
            <a:fld id="{4509A250-FF31-4206-8172-F9D3106AACB1}" type="datetimeFigureOut">
              <a:rPr lang="en-US" dirty="0"/>
              <a:t>11/12/2018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zh-CN" altLang="en-US"/>
              <a:t>单击此处编辑母版标题样式</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4" name="Date Placeholder 3"/>
          <p:cNvSpPr>
            <a:spLocks noGrp="1"/>
          </p:cNvSpPr>
          <p:nvPr>
            <p:ph type="dt" sz="half" idx="10"/>
          </p:nvPr>
        </p:nvSpPr>
        <p:spPr/>
        <p:txBody>
          <a:bodyPr/>
          <a:lstStyle/>
          <a:p>
            <a:fld id="{4509A250-FF31-4206-8172-F9D3106AACB1}" type="datetimeFigureOut">
              <a:rPr lang="en-US" dirty="0"/>
              <a:t>11/12/2018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4509A250-FF31-4206-8172-F9D3106AACB1}" type="datetimeFigureOut">
              <a:rPr lang="en-US" dirty="0"/>
              <a:t>11/12/2018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a:t>单击此处编辑母版标题样式</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11/12/2018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a:t>单击此处编辑母版标题样式</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11/12/2018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nchorCtr="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4509A250-FF31-4206-8172-F9D3106AACB1}" type="datetimeFigureOut">
              <a:rPr lang="en-US" dirty="0"/>
              <a:t>11/12/2018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11/12/2018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11/12/2018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11/12/2018</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11/12/2018</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7" name="Date Placeholder 4"/>
          <p:cNvSpPr>
            <a:spLocks noGrp="1"/>
          </p:cNvSpPr>
          <p:nvPr>
            <p:ph type="dt" sz="half" idx="10"/>
          </p:nvPr>
        </p:nvSpPr>
        <p:spPr/>
        <p:txBody>
          <a:bodyPr/>
          <a:lstStyle/>
          <a:p>
            <a:fld id="{4509A250-FF31-4206-8172-F9D3106AACB1}" type="datetimeFigureOut">
              <a:rPr lang="en-US" dirty="0"/>
              <a:t>11/12/2018</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4509A250-FF31-4206-8172-F9D3106AACB1}" type="datetimeFigureOut">
              <a:rPr lang="en-US" dirty="0"/>
              <a:t>11/12/2018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11/12/2018</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Daviddddl/Data_Policy_Corpus" TargetMode="External"/><Relationship Id="rId2" Type="http://schemas.openxmlformats.org/officeDocument/2006/relationships/hyperlink" Target="https://github.com/Daviddddl/myKG" TargetMode="External"/><Relationship Id="rId1" Type="http://schemas.openxmlformats.org/officeDocument/2006/relationships/slideLayout" Target="../slideLayouts/slideLayout2.xml"/><Relationship Id="rId4" Type="http://schemas.openxmlformats.org/officeDocument/2006/relationships/hyperlink" Target="http://172.29.34.69:7474/browser/" TargetMode="Externa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0E0BDE-D29A-4A4D-B2B1-A25644EDDCDC}"/>
              </a:ext>
            </a:extLst>
          </p:cNvPr>
          <p:cNvSpPr>
            <a:spLocks noGrp="1"/>
          </p:cNvSpPr>
          <p:nvPr>
            <p:ph type="ctrTitle"/>
          </p:nvPr>
        </p:nvSpPr>
        <p:spPr>
          <a:xfrm>
            <a:off x="1154955" y="1576137"/>
            <a:ext cx="8825658" cy="3329581"/>
          </a:xfrm>
        </p:spPr>
        <p:txBody>
          <a:bodyPr/>
          <a:lstStyle/>
          <a:p>
            <a:pPr algn="ctr"/>
            <a:r>
              <a:rPr lang="en-US" altLang="zh-CN" sz="2800" dirty="0"/>
              <a:t>Composition of Foods: Raw, Processed, Prepared</a:t>
            </a:r>
            <a:br>
              <a:rPr lang="en-US" altLang="zh-CN" sz="2800" dirty="0"/>
            </a:br>
            <a:r>
              <a:rPr lang="en-US" altLang="zh-CN" sz="2800" dirty="0"/>
              <a:t>Report of building up Knowledge Graph</a:t>
            </a:r>
            <a:endParaRPr lang="zh-CN" altLang="en-US" sz="2800" dirty="0"/>
          </a:p>
        </p:txBody>
      </p:sp>
      <p:sp>
        <p:nvSpPr>
          <p:cNvPr id="3" name="副标题 2">
            <a:extLst>
              <a:ext uri="{FF2B5EF4-FFF2-40B4-BE49-F238E27FC236}">
                <a16:creationId xmlns:a16="http://schemas.microsoft.com/office/drawing/2014/main" id="{DCC03389-8D2E-4078-A1AD-E872E3533CB8}"/>
              </a:ext>
            </a:extLst>
          </p:cNvPr>
          <p:cNvSpPr>
            <a:spLocks noGrp="1"/>
          </p:cNvSpPr>
          <p:nvPr>
            <p:ph type="subTitle" idx="1"/>
          </p:nvPr>
        </p:nvSpPr>
        <p:spPr>
          <a:xfrm>
            <a:off x="1154955" y="5330833"/>
            <a:ext cx="8825658" cy="861420"/>
          </a:xfrm>
        </p:spPr>
        <p:txBody>
          <a:bodyPr>
            <a:normAutofit/>
          </a:bodyPr>
          <a:lstStyle/>
          <a:p>
            <a:pPr algn="r"/>
            <a:r>
              <a:rPr lang="en-US" altLang="zh-CN" sz="1600" dirty="0"/>
              <a:t>Designed by Davidddl</a:t>
            </a:r>
            <a:endParaRPr lang="zh-CN" altLang="en-US" sz="1600" dirty="0"/>
          </a:p>
        </p:txBody>
      </p:sp>
      <p:pic>
        <p:nvPicPr>
          <p:cNvPr id="5" name="图片 4">
            <a:extLst>
              <a:ext uri="{FF2B5EF4-FFF2-40B4-BE49-F238E27FC236}">
                <a16:creationId xmlns:a16="http://schemas.microsoft.com/office/drawing/2014/main" id="{06568FF8-FE31-4556-830A-BD62E5466ADE}"/>
              </a:ext>
            </a:extLst>
          </p:cNvPr>
          <p:cNvPicPr>
            <a:picLocks noChangeAspect="1"/>
          </p:cNvPicPr>
          <p:nvPr/>
        </p:nvPicPr>
        <p:blipFill>
          <a:blip r:embed="rId2"/>
          <a:stretch>
            <a:fillRect/>
          </a:stretch>
        </p:blipFill>
        <p:spPr>
          <a:xfrm>
            <a:off x="3936094" y="1447800"/>
            <a:ext cx="3263380" cy="2210940"/>
          </a:xfrm>
          <a:prstGeom prst="rect">
            <a:avLst/>
          </a:prstGeom>
        </p:spPr>
      </p:pic>
    </p:spTree>
    <p:extLst>
      <p:ext uri="{BB962C8B-B14F-4D97-AF65-F5344CB8AC3E}">
        <p14:creationId xmlns:p14="http://schemas.microsoft.com/office/powerpoint/2010/main" val="26038959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Langual Node of KG </a:t>
            </a:r>
            <a:endParaRPr lang="zh-CN" altLang="en-US" dirty="0"/>
          </a:p>
        </p:txBody>
      </p:sp>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0" name="矩形 9">
            <a:extLst>
              <a:ext uri="{FF2B5EF4-FFF2-40B4-BE49-F238E27FC236}">
                <a16:creationId xmlns:a16="http://schemas.microsoft.com/office/drawing/2014/main" id="{CB4C9A97-3BA1-4B66-A1B1-CFB1A37479A9}"/>
              </a:ext>
            </a:extLst>
          </p:cNvPr>
          <p:cNvSpPr/>
          <p:nvPr/>
        </p:nvSpPr>
        <p:spPr>
          <a:xfrm>
            <a:off x="8332870" y="2521832"/>
            <a:ext cx="6096000" cy="646331"/>
          </a:xfrm>
          <a:prstGeom prst="rect">
            <a:avLst/>
          </a:prstGeom>
        </p:spPr>
        <p:txBody>
          <a:bodyPr>
            <a:spAutoFit/>
          </a:bodyPr>
          <a:lstStyle/>
          <a:p>
            <a:r>
              <a:rPr lang="nb-NO" altLang="zh-CN" dirty="0"/>
              <a:t> private String ndbNo;</a:t>
            </a:r>
          </a:p>
          <a:p>
            <a:r>
              <a:rPr lang="nb-NO" altLang="zh-CN" dirty="0"/>
              <a:t> private String factorCode;</a:t>
            </a:r>
            <a:endParaRPr lang="zh-CN" altLang="en-US" dirty="0"/>
          </a:p>
        </p:txBody>
      </p:sp>
      <p:pic>
        <p:nvPicPr>
          <p:cNvPr id="5" name="内容占位符 4">
            <a:extLst>
              <a:ext uri="{FF2B5EF4-FFF2-40B4-BE49-F238E27FC236}">
                <a16:creationId xmlns:a16="http://schemas.microsoft.com/office/drawing/2014/main" id="{1EE5C71D-3BB4-45B7-9F7C-D6B848EE9806}"/>
              </a:ext>
            </a:extLst>
          </p:cNvPr>
          <p:cNvPicPr>
            <a:picLocks noGrp="1" noChangeAspect="1"/>
          </p:cNvPicPr>
          <p:nvPr>
            <p:ph idx="1"/>
          </p:nvPr>
        </p:nvPicPr>
        <p:blipFill>
          <a:blip r:embed="rId2"/>
          <a:stretch>
            <a:fillRect/>
          </a:stretch>
        </p:blipFill>
        <p:spPr>
          <a:xfrm>
            <a:off x="646111" y="1660752"/>
            <a:ext cx="7459132" cy="4195762"/>
          </a:xfrm>
          <a:prstGeom prst="rect">
            <a:avLst/>
          </a:prstGeom>
        </p:spPr>
      </p:pic>
    </p:spTree>
    <p:extLst>
      <p:ext uri="{BB962C8B-B14F-4D97-AF65-F5344CB8AC3E}">
        <p14:creationId xmlns:p14="http://schemas.microsoft.com/office/powerpoint/2010/main" val="3543221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217AB6-A52E-499B-9FAB-430F133BE6F8}"/>
              </a:ext>
            </a:extLst>
          </p:cNvPr>
          <p:cNvSpPr>
            <a:spLocks noGrp="1"/>
          </p:cNvSpPr>
          <p:nvPr>
            <p:ph type="title"/>
          </p:nvPr>
        </p:nvSpPr>
        <p:spPr/>
        <p:txBody>
          <a:bodyPr/>
          <a:lstStyle/>
          <a:p>
            <a:r>
              <a:rPr lang="en-US" altLang="zh-CN" dirty="0"/>
              <a:t>Explanation of Langual Factor Description File</a:t>
            </a:r>
            <a:endParaRPr lang="zh-CN" altLang="en-US" dirty="0"/>
          </a:p>
        </p:txBody>
      </p:sp>
      <p:sp>
        <p:nvSpPr>
          <p:cNvPr id="3" name="内容占位符 2">
            <a:extLst>
              <a:ext uri="{FF2B5EF4-FFF2-40B4-BE49-F238E27FC236}">
                <a16:creationId xmlns:a16="http://schemas.microsoft.com/office/drawing/2014/main" id="{E6039D75-301B-4E3F-9F4B-E74C4EC6B8EE}"/>
              </a:ext>
            </a:extLst>
          </p:cNvPr>
          <p:cNvSpPr>
            <a:spLocks noGrp="1"/>
          </p:cNvSpPr>
          <p:nvPr>
            <p:ph idx="1"/>
          </p:nvPr>
        </p:nvSpPr>
        <p:spPr/>
        <p:txBody>
          <a:bodyPr/>
          <a:lstStyle/>
          <a:p>
            <a:r>
              <a:rPr lang="en-US" altLang="zh-CN" dirty="0"/>
              <a:t>The LanguaL Factors Description file is a support file for the LanguaL Factor file and contains descriptions of the factors used to assign selected food items codes in KG.   </a:t>
            </a:r>
          </a:p>
          <a:p>
            <a:r>
              <a:rPr lang="en-US" altLang="zh-CN" dirty="0"/>
              <a:t>Relationships between the LanguaL Factor Descriptions file and other files:</a:t>
            </a:r>
          </a:p>
          <a:p>
            <a:pPr lvl="1"/>
            <a:r>
              <a:rPr lang="en-US" altLang="zh-CN" dirty="0"/>
              <a:t>Links to the LanguaL Factor file by the Factor_Code field</a:t>
            </a:r>
          </a:p>
        </p:txBody>
      </p:sp>
    </p:spTree>
    <p:extLst>
      <p:ext uri="{BB962C8B-B14F-4D97-AF65-F5344CB8AC3E}">
        <p14:creationId xmlns:p14="http://schemas.microsoft.com/office/powerpoint/2010/main" val="2584397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a:t>
            </a:r>
            <a:r>
              <a:rPr lang="en-US" altLang="zh-CN" dirty="0" err="1"/>
              <a:t>Langdesc</a:t>
            </a:r>
            <a:r>
              <a:rPr lang="en-US" altLang="zh-CN" dirty="0"/>
              <a:t> Node of KG </a:t>
            </a:r>
            <a:endParaRPr lang="zh-CN" altLang="en-US" dirty="0"/>
          </a:p>
        </p:txBody>
      </p:sp>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0" name="矩形 9">
            <a:extLst>
              <a:ext uri="{FF2B5EF4-FFF2-40B4-BE49-F238E27FC236}">
                <a16:creationId xmlns:a16="http://schemas.microsoft.com/office/drawing/2014/main" id="{CB4C9A97-3BA1-4B66-A1B1-CFB1A37479A9}"/>
              </a:ext>
            </a:extLst>
          </p:cNvPr>
          <p:cNvSpPr/>
          <p:nvPr/>
        </p:nvSpPr>
        <p:spPr>
          <a:xfrm>
            <a:off x="8332870" y="2521832"/>
            <a:ext cx="6096000" cy="646331"/>
          </a:xfrm>
          <a:prstGeom prst="rect">
            <a:avLst/>
          </a:prstGeom>
        </p:spPr>
        <p:txBody>
          <a:bodyPr>
            <a:spAutoFit/>
          </a:bodyPr>
          <a:lstStyle/>
          <a:p>
            <a:r>
              <a:rPr lang="nb-NO" altLang="zh-CN" dirty="0"/>
              <a:t>private String factorCode;</a:t>
            </a:r>
          </a:p>
          <a:p>
            <a:r>
              <a:rPr lang="nb-NO" altLang="zh-CN" dirty="0"/>
              <a:t>private String description;</a:t>
            </a:r>
            <a:endParaRPr lang="zh-CN" altLang="en-US" dirty="0"/>
          </a:p>
        </p:txBody>
      </p:sp>
      <p:pic>
        <p:nvPicPr>
          <p:cNvPr id="6" name="内容占位符 5">
            <a:extLst>
              <a:ext uri="{FF2B5EF4-FFF2-40B4-BE49-F238E27FC236}">
                <a16:creationId xmlns:a16="http://schemas.microsoft.com/office/drawing/2014/main" id="{F8867E17-2CC2-46BA-86BE-605BC693EA93}"/>
              </a:ext>
            </a:extLst>
          </p:cNvPr>
          <p:cNvPicPr>
            <a:picLocks noGrp="1" noChangeAspect="1"/>
          </p:cNvPicPr>
          <p:nvPr>
            <p:ph idx="1"/>
          </p:nvPr>
        </p:nvPicPr>
        <p:blipFill>
          <a:blip r:embed="rId2"/>
          <a:stretch>
            <a:fillRect/>
          </a:stretch>
        </p:blipFill>
        <p:spPr>
          <a:xfrm>
            <a:off x="692564" y="1553875"/>
            <a:ext cx="7459132" cy="4195762"/>
          </a:xfrm>
          <a:prstGeom prst="rect">
            <a:avLst/>
          </a:prstGeom>
        </p:spPr>
      </p:pic>
    </p:spTree>
    <p:extLst>
      <p:ext uri="{BB962C8B-B14F-4D97-AF65-F5344CB8AC3E}">
        <p14:creationId xmlns:p14="http://schemas.microsoft.com/office/powerpoint/2010/main" val="37821995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217AB6-A52E-499B-9FAB-430F133BE6F8}"/>
              </a:ext>
            </a:extLst>
          </p:cNvPr>
          <p:cNvSpPr>
            <a:spLocks noGrp="1"/>
          </p:cNvSpPr>
          <p:nvPr>
            <p:ph type="title"/>
          </p:nvPr>
        </p:nvSpPr>
        <p:spPr/>
        <p:txBody>
          <a:bodyPr/>
          <a:lstStyle/>
          <a:p>
            <a:r>
              <a:rPr lang="en-US" altLang="zh-CN" dirty="0"/>
              <a:t>Explanation of Nutrient Data File</a:t>
            </a:r>
            <a:endParaRPr lang="zh-CN" altLang="en-US" dirty="0"/>
          </a:p>
        </p:txBody>
      </p:sp>
      <p:sp>
        <p:nvSpPr>
          <p:cNvPr id="3" name="内容占位符 2">
            <a:extLst>
              <a:ext uri="{FF2B5EF4-FFF2-40B4-BE49-F238E27FC236}">
                <a16:creationId xmlns:a16="http://schemas.microsoft.com/office/drawing/2014/main" id="{E6039D75-301B-4E3F-9F4B-E74C4EC6B8EE}"/>
              </a:ext>
            </a:extLst>
          </p:cNvPr>
          <p:cNvSpPr>
            <a:spLocks noGrp="1"/>
          </p:cNvSpPr>
          <p:nvPr>
            <p:ph idx="1"/>
          </p:nvPr>
        </p:nvSpPr>
        <p:spPr/>
        <p:txBody>
          <a:bodyPr>
            <a:normAutofit/>
          </a:bodyPr>
          <a:lstStyle/>
          <a:p>
            <a:r>
              <a:rPr lang="en-US" altLang="zh-CN" dirty="0"/>
              <a:t>The Nutrient Data file contains the nutrient values and information about these values, including statistical information.</a:t>
            </a:r>
          </a:p>
          <a:p>
            <a:r>
              <a:rPr lang="en-US" altLang="zh-CN" dirty="0"/>
              <a:t>Relationships between the Nutrient Data Description file and other files:</a:t>
            </a:r>
          </a:p>
          <a:p>
            <a:pPr lvl="1"/>
            <a:r>
              <a:rPr lang="en-US" altLang="zh-CN" sz="1600" dirty="0"/>
              <a:t>Links to the Food Description file by NDB_No</a:t>
            </a:r>
          </a:p>
          <a:p>
            <a:pPr lvl="1"/>
            <a:r>
              <a:rPr lang="en-US" altLang="zh-CN" sz="1600" dirty="0"/>
              <a:t>Links to the Weight file by NDB_No</a:t>
            </a:r>
          </a:p>
          <a:p>
            <a:pPr lvl="1"/>
            <a:r>
              <a:rPr lang="en-US" altLang="zh-CN" sz="1600" dirty="0"/>
              <a:t>Links to the Footnote file by NDB_No and when applicable, </a:t>
            </a:r>
            <a:r>
              <a:rPr lang="en-US" altLang="zh-CN" sz="1600" dirty="0" err="1"/>
              <a:t>Nutr_No</a:t>
            </a:r>
            <a:endParaRPr lang="en-US" altLang="zh-CN" sz="1600" dirty="0"/>
          </a:p>
          <a:p>
            <a:pPr lvl="1"/>
            <a:r>
              <a:rPr lang="en-US" altLang="zh-CN" sz="1600" dirty="0"/>
              <a:t>Links to the Sources of Data Link file by NDB_No and </a:t>
            </a:r>
            <a:r>
              <a:rPr lang="en-US" altLang="zh-CN" sz="1600" dirty="0" err="1"/>
              <a:t>Nutr_No</a:t>
            </a:r>
            <a:endParaRPr lang="en-US" altLang="zh-CN" sz="1600" dirty="0"/>
          </a:p>
          <a:p>
            <a:pPr lvl="1"/>
            <a:r>
              <a:rPr lang="en-US" altLang="zh-CN" sz="1600" dirty="0"/>
              <a:t>Links to the Nutrient Definition file by </a:t>
            </a:r>
            <a:r>
              <a:rPr lang="en-US" altLang="zh-CN" sz="1600" dirty="0" err="1"/>
              <a:t>Nutr_No</a:t>
            </a:r>
            <a:endParaRPr lang="en-US" altLang="zh-CN" sz="1600" dirty="0"/>
          </a:p>
          <a:p>
            <a:pPr lvl="1"/>
            <a:r>
              <a:rPr lang="en-US" altLang="zh-CN" sz="1600" dirty="0"/>
              <a:t>Links to the Source Code file by </a:t>
            </a:r>
            <a:r>
              <a:rPr lang="en-US" altLang="zh-CN" sz="1600" dirty="0" err="1"/>
              <a:t>Src_Cd</a:t>
            </a:r>
            <a:endParaRPr lang="en-US" altLang="zh-CN" sz="1600" dirty="0"/>
          </a:p>
          <a:p>
            <a:pPr lvl="1"/>
            <a:r>
              <a:rPr lang="en-US" altLang="zh-CN" sz="1600" dirty="0"/>
              <a:t>Links to the Data Derivation Code Description file by </a:t>
            </a:r>
            <a:r>
              <a:rPr lang="en-US" altLang="zh-CN" sz="1600" dirty="0" err="1"/>
              <a:t>Deriv_Cd</a:t>
            </a:r>
            <a:r>
              <a:rPr lang="en-US" altLang="zh-CN" sz="1600" dirty="0"/>
              <a:t> </a:t>
            </a:r>
          </a:p>
        </p:txBody>
      </p:sp>
    </p:spTree>
    <p:extLst>
      <p:ext uri="{BB962C8B-B14F-4D97-AF65-F5344CB8AC3E}">
        <p14:creationId xmlns:p14="http://schemas.microsoft.com/office/powerpoint/2010/main" val="3572450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a:t>
            </a:r>
            <a:r>
              <a:rPr lang="en-US" altLang="zh-CN" dirty="0" err="1"/>
              <a:t>NutData</a:t>
            </a:r>
            <a:r>
              <a:rPr lang="en-US" altLang="zh-CN" dirty="0"/>
              <a:t> Node of KG </a:t>
            </a:r>
            <a:endParaRPr lang="zh-CN" altLang="en-US" dirty="0"/>
          </a:p>
        </p:txBody>
      </p:sp>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0" name="矩形 9">
            <a:extLst>
              <a:ext uri="{FF2B5EF4-FFF2-40B4-BE49-F238E27FC236}">
                <a16:creationId xmlns:a16="http://schemas.microsoft.com/office/drawing/2014/main" id="{CB4C9A97-3BA1-4B66-A1B1-CFB1A37479A9}"/>
              </a:ext>
            </a:extLst>
          </p:cNvPr>
          <p:cNvSpPr/>
          <p:nvPr/>
        </p:nvSpPr>
        <p:spPr>
          <a:xfrm>
            <a:off x="7952403" y="1400786"/>
            <a:ext cx="6096000" cy="4801314"/>
          </a:xfrm>
          <a:prstGeom prst="rect">
            <a:avLst/>
          </a:prstGeom>
        </p:spPr>
        <p:txBody>
          <a:bodyPr>
            <a:spAutoFit/>
          </a:bodyPr>
          <a:lstStyle/>
          <a:p>
            <a:r>
              <a:rPr lang="nb-NO" altLang="zh-CN" dirty="0"/>
              <a:t>    private String ndbNo;</a:t>
            </a:r>
          </a:p>
          <a:p>
            <a:r>
              <a:rPr lang="nb-NO" altLang="zh-CN" dirty="0"/>
              <a:t>    private String nutrNo;</a:t>
            </a:r>
          </a:p>
          <a:p>
            <a:r>
              <a:rPr lang="nb-NO" altLang="zh-CN" dirty="0"/>
              <a:t>    private String nutrVal;</a:t>
            </a:r>
          </a:p>
          <a:p>
            <a:r>
              <a:rPr lang="nb-NO" altLang="zh-CN" dirty="0"/>
              <a:t>    private String numDataPts;</a:t>
            </a:r>
          </a:p>
          <a:p>
            <a:r>
              <a:rPr lang="nb-NO" altLang="zh-CN" dirty="0"/>
              <a:t>    private String stdError;</a:t>
            </a:r>
          </a:p>
          <a:p>
            <a:r>
              <a:rPr lang="nb-NO" altLang="zh-CN" dirty="0"/>
              <a:t>    private String srcCd;</a:t>
            </a:r>
          </a:p>
          <a:p>
            <a:r>
              <a:rPr lang="nb-NO" altLang="zh-CN" dirty="0"/>
              <a:t>    private String derivCd;</a:t>
            </a:r>
          </a:p>
          <a:p>
            <a:r>
              <a:rPr lang="nb-NO" altLang="zh-CN" dirty="0"/>
              <a:t>    private String refNdbNo;</a:t>
            </a:r>
          </a:p>
          <a:p>
            <a:r>
              <a:rPr lang="nb-NO" altLang="zh-CN" dirty="0"/>
              <a:t>    private String addNutrMark;</a:t>
            </a:r>
          </a:p>
          <a:p>
            <a:r>
              <a:rPr lang="nb-NO" altLang="zh-CN" dirty="0"/>
              <a:t>    private String numStudies;</a:t>
            </a:r>
          </a:p>
          <a:p>
            <a:r>
              <a:rPr lang="nb-NO" altLang="zh-CN" dirty="0"/>
              <a:t>    private String min;</a:t>
            </a:r>
          </a:p>
          <a:p>
            <a:r>
              <a:rPr lang="nb-NO" altLang="zh-CN" dirty="0"/>
              <a:t>    private String max;</a:t>
            </a:r>
          </a:p>
          <a:p>
            <a:r>
              <a:rPr lang="nb-NO" altLang="zh-CN" dirty="0"/>
              <a:t>    private String df;</a:t>
            </a:r>
          </a:p>
          <a:p>
            <a:r>
              <a:rPr lang="nb-NO" altLang="zh-CN" dirty="0"/>
              <a:t>    private String lowEb;</a:t>
            </a:r>
          </a:p>
          <a:p>
            <a:r>
              <a:rPr lang="nb-NO" altLang="zh-CN" dirty="0"/>
              <a:t>    private String upEb;</a:t>
            </a:r>
          </a:p>
          <a:p>
            <a:r>
              <a:rPr lang="nb-NO" altLang="zh-CN" dirty="0"/>
              <a:t>    private String statCmt;</a:t>
            </a:r>
          </a:p>
          <a:p>
            <a:r>
              <a:rPr lang="nb-NO" altLang="zh-CN" dirty="0"/>
              <a:t>    private String addmodDate;</a:t>
            </a:r>
            <a:endParaRPr lang="zh-CN" altLang="en-US" dirty="0"/>
          </a:p>
        </p:txBody>
      </p:sp>
      <p:pic>
        <p:nvPicPr>
          <p:cNvPr id="5" name="内容占位符 4">
            <a:extLst>
              <a:ext uri="{FF2B5EF4-FFF2-40B4-BE49-F238E27FC236}">
                <a16:creationId xmlns:a16="http://schemas.microsoft.com/office/drawing/2014/main" id="{B285EDB8-F7BB-4357-92A6-4B6BA254374D}"/>
              </a:ext>
            </a:extLst>
          </p:cNvPr>
          <p:cNvPicPr>
            <a:picLocks noGrp="1" noChangeAspect="1"/>
          </p:cNvPicPr>
          <p:nvPr>
            <p:ph idx="1"/>
          </p:nvPr>
        </p:nvPicPr>
        <p:blipFill>
          <a:blip r:embed="rId2"/>
          <a:stretch>
            <a:fillRect/>
          </a:stretch>
        </p:blipFill>
        <p:spPr>
          <a:xfrm>
            <a:off x="646111" y="1577625"/>
            <a:ext cx="7459132" cy="4195762"/>
          </a:xfrm>
          <a:prstGeom prst="rect">
            <a:avLst/>
          </a:prstGeom>
        </p:spPr>
      </p:pic>
    </p:spTree>
    <p:extLst>
      <p:ext uri="{BB962C8B-B14F-4D97-AF65-F5344CB8AC3E}">
        <p14:creationId xmlns:p14="http://schemas.microsoft.com/office/powerpoint/2010/main" val="2254104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217AB6-A52E-499B-9FAB-430F133BE6F8}"/>
              </a:ext>
            </a:extLst>
          </p:cNvPr>
          <p:cNvSpPr>
            <a:spLocks noGrp="1"/>
          </p:cNvSpPr>
          <p:nvPr>
            <p:ph type="title"/>
          </p:nvPr>
        </p:nvSpPr>
        <p:spPr/>
        <p:txBody>
          <a:bodyPr/>
          <a:lstStyle/>
          <a:p>
            <a:r>
              <a:rPr lang="en-US" altLang="zh-CN" dirty="0"/>
              <a:t>Explanation of Nutrient Definition File</a:t>
            </a:r>
            <a:endParaRPr lang="zh-CN" altLang="en-US" dirty="0"/>
          </a:p>
        </p:txBody>
      </p:sp>
      <p:sp>
        <p:nvSpPr>
          <p:cNvPr id="3" name="内容占位符 2">
            <a:extLst>
              <a:ext uri="{FF2B5EF4-FFF2-40B4-BE49-F238E27FC236}">
                <a16:creationId xmlns:a16="http://schemas.microsoft.com/office/drawing/2014/main" id="{E6039D75-301B-4E3F-9F4B-E74C4EC6B8EE}"/>
              </a:ext>
            </a:extLst>
          </p:cNvPr>
          <p:cNvSpPr>
            <a:spLocks noGrp="1"/>
          </p:cNvSpPr>
          <p:nvPr>
            <p:ph idx="1"/>
          </p:nvPr>
        </p:nvSpPr>
        <p:spPr/>
        <p:txBody>
          <a:bodyPr/>
          <a:lstStyle/>
          <a:p>
            <a:r>
              <a:rPr lang="en-US" altLang="zh-CN" dirty="0"/>
              <a:t>The Nutrient Definition file is a support file for the Nutrient Data file.  It provides the three-digit nutrient code, unit of measure, International Network of Food Data Systems </a:t>
            </a:r>
            <a:r>
              <a:rPr lang="en-US" altLang="zh-CN" dirty="0" err="1"/>
              <a:t>tagname</a:t>
            </a:r>
            <a:r>
              <a:rPr lang="en-US" altLang="zh-CN" dirty="0"/>
              <a:t>, and description for each nutrient or food component. </a:t>
            </a:r>
          </a:p>
          <a:p>
            <a:r>
              <a:rPr lang="en-US" altLang="zh-CN" dirty="0"/>
              <a:t>Relationships between the Nutrient Definition file and other files:</a:t>
            </a:r>
          </a:p>
          <a:p>
            <a:pPr lvl="1"/>
            <a:r>
              <a:rPr lang="en-US" altLang="zh-CN" sz="1600" dirty="0"/>
              <a:t>Links to the Nutrient Data file by </a:t>
            </a:r>
            <a:r>
              <a:rPr lang="en-US" altLang="zh-CN" sz="1600" dirty="0" err="1"/>
              <a:t>Nutr_No</a:t>
            </a:r>
            <a:r>
              <a:rPr lang="en-US" altLang="zh-CN" sz="1600" dirty="0"/>
              <a:t> </a:t>
            </a:r>
          </a:p>
        </p:txBody>
      </p:sp>
    </p:spTree>
    <p:extLst>
      <p:ext uri="{BB962C8B-B14F-4D97-AF65-F5344CB8AC3E}">
        <p14:creationId xmlns:p14="http://schemas.microsoft.com/office/powerpoint/2010/main" val="2851161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a:t>
            </a:r>
            <a:r>
              <a:rPr lang="en-US" altLang="zh-CN" dirty="0" err="1"/>
              <a:t>NutrDef</a:t>
            </a:r>
            <a:r>
              <a:rPr lang="en-US" altLang="zh-CN" dirty="0"/>
              <a:t> Node of KG </a:t>
            </a:r>
            <a:endParaRPr lang="zh-CN" altLang="en-US" dirty="0"/>
          </a:p>
        </p:txBody>
      </p:sp>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0" name="矩形 9">
            <a:extLst>
              <a:ext uri="{FF2B5EF4-FFF2-40B4-BE49-F238E27FC236}">
                <a16:creationId xmlns:a16="http://schemas.microsoft.com/office/drawing/2014/main" id="{CB4C9A97-3BA1-4B66-A1B1-CFB1A37479A9}"/>
              </a:ext>
            </a:extLst>
          </p:cNvPr>
          <p:cNvSpPr/>
          <p:nvPr/>
        </p:nvSpPr>
        <p:spPr>
          <a:xfrm>
            <a:off x="8332870" y="2521832"/>
            <a:ext cx="6096000" cy="1754326"/>
          </a:xfrm>
          <a:prstGeom prst="rect">
            <a:avLst/>
          </a:prstGeom>
        </p:spPr>
        <p:txBody>
          <a:bodyPr>
            <a:spAutoFit/>
          </a:bodyPr>
          <a:lstStyle/>
          <a:p>
            <a:r>
              <a:rPr lang="nb-NO" altLang="zh-CN" dirty="0"/>
              <a:t>    private String nutrNo;</a:t>
            </a:r>
          </a:p>
          <a:p>
            <a:r>
              <a:rPr lang="nb-NO" altLang="zh-CN" dirty="0"/>
              <a:t>    private String units;</a:t>
            </a:r>
          </a:p>
          <a:p>
            <a:r>
              <a:rPr lang="nb-NO" altLang="zh-CN" dirty="0"/>
              <a:t>    private String tagname;</a:t>
            </a:r>
          </a:p>
          <a:p>
            <a:r>
              <a:rPr lang="nb-NO" altLang="zh-CN" dirty="0"/>
              <a:t>    private String nutrDesc;</a:t>
            </a:r>
          </a:p>
          <a:p>
            <a:r>
              <a:rPr lang="nb-NO" altLang="zh-CN" dirty="0"/>
              <a:t>    private String numDec;</a:t>
            </a:r>
          </a:p>
          <a:p>
            <a:r>
              <a:rPr lang="nb-NO" altLang="zh-CN" dirty="0"/>
              <a:t>    private String srOrder;</a:t>
            </a:r>
            <a:endParaRPr lang="zh-CN" altLang="en-US" dirty="0"/>
          </a:p>
        </p:txBody>
      </p:sp>
      <p:pic>
        <p:nvPicPr>
          <p:cNvPr id="5" name="内容占位符 4">
            <a:extLst>
              <a:ext uri="{FF2B5EF4-FFF2-40B4-BE49-F238E27FC236}">
                <a16:creationId xmlns:a16="http://schemas.microsoft.com/office/drawing/2014/main" id="{8EDDB36D-DFEA-4D53-8A8C-B6C55CCABA42}"/>
              </a:ext>
            </a:extLst>
          </p:cNvPr>
          <p:cNvPicPr>
            <a:picLocks noGrp="1" noChangeAspect="1"/>
          </p:cNvPicPr>
          <p:nvPr>
            <p:ph idx="1"/>
          </p:nvPr>
        </p:nvPicPr>
        <p:blipFill>
          <a:blip r:embed="rId2"/>
          <a:stretch>
            <a:fillRect/>
          </a:stretch>
        </p:blipFill>
        <p:spPr>
          <a:xfrm>
            <a:off x="827285" y="1705288"/>
            <a:ext cx="7459132" cy="4195762"/>
          </a:xfrm>
          <a:prstGeom prst="rect">
            <a:avLst/>
          </a:prstGeom>
        </p:spPr>
      </p:pic>
    </p:spTree>
    <p:extLst>
      <p:ext uri="{BB962C8B-B14F-4D97-AF65-F5344CB8AC3E}">
        <p14:creationId xmlns:p14="http://schemas.microsoft.com/office/powerpoint/2010/main" val="29947757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217AB6-A52E-499B-9FAB-430F133BE6F8}"/>
              </a:ext>
            </a:extLst>
          </p:cNvPr>
          <p:cNvSpPr>
            <a:spLocks noGrp="1"/>
          </p:cNvSpPr>
          <p:nvPr>
            <p:ph type="title"/>
          </p:nvPr>
        </p:nvSpPr>
        <p:spPr/>
        <p:txBody>
          <a:bodyPr/>
          <a:lstStyle/>
          <a:p>
            <a:r>
              <a:rPr lang="en-US" altLang="zh-CN" dirty="0"/>
              <a:t>Explanation of Source Code File</a:t>
            </a:r>
            <a:endParaRPr lang="zh-CN" altLang="en-US" dirty="0"/>
          </a:p>
        </p:txBody>
      </p:sp>
      <p:sp>
        <p:nvSpPr>
          <p:cNvPr id="3" name="内容占位符 2">
            <a:extLst>
              <a:ext uri="{FF2B5EF4-FFF2-40B4-BE49-F238E27FC236}">
                <a16:creationId xmlns:a16="http://schemas.microsoft.com/office/drawing/2014/main" id="{E6039D75-301B-4E3F-9F4B-E74C4EC6B8EE}"/>
              </a:ext>
            </a:extLst>
          </p:cNvPr>
          <p:cNvSpPr>
            <a:spLocks noGrp="1"/>
          </p:cNvSpPr>
          <p:nvPr>
            <p:ph idx="1"/>
          </p:nvPr>
        </p:nvSpPr>
        <p:spPr/>
        <p:txBody>
          <a:bodyPr/>
          <a:lstStyle/>
          <a:p>
            <a:r>
              <a:rPr lang="en-US" altLang="zh-CN" dirty="0"/>
              <a:t>The Source Code file contains codes indicating the type of data (e.g., analytical, calculated, or assumed zero) in the Nutrient Data file.   </a:t>
            </a:r>
          </a:p>
          <a:p>
            <a:r>
              <a:rPr lang="en-US" altLang="zh-CN" dirty="0"/>
              <a:t>Relationships between the Source Code file and other files:</a:t>
            </a:r>
          </a:p>
          <a:p>
            <a:pPr lvl="1"/>
            <a:r>
              <a:rPr lang="en-US" altLang="zh-CN" sz="1600" dirty="0"/>
              <a:t>Links to the Nutrient Data file by </a:t>
            </a:r>
            <a:r>
              <a:rPr lang="en-US" altLang="zh-CN" sz="1600" dirty="0" err="1"/>
              <a:t>Src_Cd</a:t>
            </a:r>
            <a:endParaRPr lang="en-US" altLang="zh-CN" sz="1600" dirty="0"/>
          </a:p>
        </p:txBody>
      </p:sp>
    </p:spTree>
    <p:extLst>
      <p:ext uri="{BB962C8B-B14F-4D97-AF65-F5344CB8AC3E}">
        <p14:creationId xmlns:p14="http://schemas.microsoft.com/office/powerpoint/2010/main" val="36856272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a:t>
            </a:r>
            <a:r>
              <a:rPr lang="en-US" altLang="zh-CN" dirty="0" err="1"/>
              <a:t>SrcCd</a:t>
            </a:r>
            <a:r>
              <a:rPr lang="en-US" altLang="zh-CN" dirty="0"/>
              <a:t> Node of KG </a:t>
            </a:r>
            <a:endParaRPr lang="zh-CN" altLang="en-US" dirty="0"/>
          </a:p>
        </p:txBody>
      </p:sp>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0" name="矩形 9">
            <a:extLst>
              <a:ext uri="{FF2B5EF4-FFF2-40B4-BE49-F238E27FC236}">
                <a16:creationId xmlns:a16="http://schemas.microsoft.com/office/drawing/2014/main" id="{CB4C9A97-3BA1-4B66-A1B1-CFB1A37479A9}"/>
              </a:ext>
            </a:extLst>
          </p:cNvPr>
          <p:cNvSpPr/>
          <p:nvPr/>
        </p:nvSpPr>
        <p:spPr>
          <a:xfrm>
            <a:off x="8332870" y="2521832"/>
            <a:ext cx="6096000" cy="646331"/>
          </a:xfrm>
          <a:prstGeom prst="rect">
            <a:avLst/>
          </a:prstGeom>
        </p:spPr>
        <p:txBody>
          <a:bodyPr>
            <a:spAutoFit/>
          </a:bodyPr>
          <a:lstStyle/>
          <a:p>
            <a:r>
              <a:rPr lang="nb-NO" altLang="zh-CN" dirty="0"/>
              <a:t>    private String srcCd;</a:t>
            </a:r>
          </a:p>
          <a:p>
            <a:r>
              <a:rPr lang="nb-NO" altLang="zh-CN" dirty="0"/>
              <a:t>    private String srcCdDesc;</a:t>
            </a:r>
            <a:endParaRPr lang="zh-CN" altLang="en-US" dirty="0"/>
          </a:p>
        </p:txBody>
      </p:sp>
      <p:pic>
        <p:nvPicPr>
          <p:cNvPr id="6" name="内容占位符 5">
            <a:extLst>
              <a:ext uri="{FF2B5EF4-FFF2-40B4-BE49-F238E27FC236}">
                <a16:creationId xmlns:a16="http://schemas.microsoft.com/office/drawing/2014/main" id="{7F2BCEC1-CCBC-44EB-9B39-6C592673CF9A}"/>
              </a:ext>
            </a:extLst>
          </p:cNvPr>
          <p:cNvPicPr>
            <a:picLocks noGrp="1" noChangeAspect="1"/>
          </p:cNvPicPr>
          <p:nvPr>
            <p:ph idx="1"/>
          </p:nvPr>
        </p:nvPicPr>
        <p:blipFill>
          <a:blip r:embed="rId2"/>
          <a:stretch>
            <a:fillRect/>
          </a:stretch>
        </p:blipFill>
        <p:spPr>
          <a:xfrm>
            <a:off x="646111" y="1767633"/>
            <a:ext cx="7459132" cy="4195762"/>
          </a:xfrm>
          <a:prstGeom prst="rect">
            <a:avLst/>
          </a:prstGeom>
        </p:spPr>
      </p:pic>
    </p:spTree>
    <p:extLst>
      <p:ext uri="{BB962C8B-B14F-4D97-AF65-F5344CB8AC3E}">
        <p14:creationId xmlns:p14="http://schemas.microsoft.com/office/powerpoint/2010/main" val="30126679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217AB6-A52E-499B-9FAB-430F133BE6F8}"/>
              </a:ext>
            </a:extLst>
          </p:cNvPr>
          <p:cNvSpPr>
            <a:spLocks noGrp="1"/>
          </p:cNvSpPr>
          <p:nvPr>
            <p:ph type="title"/>
          </p:nvPr>
        </p:nvSpPr>
        <p:spPr/>
        <p:txBody>
          <a:bodyPr/>
          <a:lstStyle/>
          <a:p>
            <a:r>
              <a:rPr lang="en-US" altLang="zh-CN" dirty="0"/>
              <a:t>Explanation of Data Derivation Code File</a:t>
            </a:r>
            <a:endParaRPr lang="zh-CN" altLang="en-US" dirty="0"/>
          </a:p>
        </p:txBody>
      </p:sp>
      <p:sp>
        <p:nvSpPr>
          <p:cNvPr id="3" name="内容占位符 2">
            <a:extLst>
              <a:ext uri="{FF2B5EF4-FFF2-40B4-BE49-F238E27FC236}">
                <a16:creationId xmlns:a16="http://schemas.microsoft.com/office/drawing/2014/main" id="{E6039D75-301B-4E3F-9F4B-E74C4EC6B8EE}"/>
              </a:ext>
            </a:extLst>
          </p:cNvPr>
          <p:cNvSpPr>
            <a:spLocks noGrp="1"/>
          </p:cNvSpPr>
          <p:nvPr>
            <p:ph idx="1"/>
          </p:nvPr>
        </p:nvSpPr>
        <p:spPr/>
        <p:txBody>
          <a:bodyPr/>
          <a:lstStyle/>
          <a:p>
            <a:r>
              <a:rPr lang="en-US" altLang="zh-CN" dirty="0"/>
              <a:t>The Data Derivation Code file provides information on the derivation codes, and their descriptions. </a:t>
            </a:r>
          </a:p>
          <a:p>
            <a:r>
              <a:rPr lang="en-US" altLang="zh-CN" dirty="0"/>
              <a:t>Relationships between the Data Derivation Code Description file and other files:</a:t>
            </a:r>
          </a:p>
          <a:p>
            <a:pPr lvl="1"/>
            <a:r>
              <a:rPr lang="en-US" altLang="zh-CN" sz="1600" dirty="0"/>
              <a:t>Links to the Nutrient Data file by </a:t>
            </a:r>
            <a:r>
              <a:rPr lang="en-US" altLang="zh-CN" sz="1600" dirty="0" err="1"/>
              <a:t>Deriv_Cd</a:t>
            </a:r>
            <a:endParaRPr lang="en-US" altLang="zh-CN" sz="1600" dirty="0"/>
          </a:p>
        </p:txBody>
      </p:sp>
    </p:spTree>
    <p:extLst>
      <p:ext uri="{BB962C8B-B14F-4D97-AF65-F5344CB8AC3E}">
        <p14:creationId xmlns:p14="http://schemas.microsoft.com/office/powerpoint/2010/main" val="3295958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20ACD5-4C20-44A0-98AE-2073A8D205CD}"/>
              </a:ext>
            </a:extLst>
          </p:cNvPr>
          <p:cNvSpPr>
            <a:spLocks noGrp="1"/>
          </p:cNvSpPr>
          <p:nvPr>
            <p:ph type="title"/>
          </p:nvPr>
        </p:nvSpPr>
        <p:spPr/>
        <p:txBody>
          <a:bodyPr/>
          <a:lstStyle/>
          <a:p>
            <a:pPr algn="ctr"/>
            <a:r>
              <a:rPr lang="en-US" altLang="zh-CN" dirty="0"/>
              <a:t>Number of Records in Content</a:t>
            </a:r>
            <a:endParaRPr lang="zh-CN" altLang="en-US" dirty="0"/>
          </a:p>
        </p:txBody>
      </p:sp>
      <p:graphicFrame>
        <p:nvGraphicFramePr>
          <p:cNvPr id="4" name="内容占位符 3">
            <a:extLst>
              <a:ext uri="{FF2B5EF4-FFF2-40B4-BE49-F238E27FC236}">
                <a16:creationId xmlns:a16="http://schemas.microsoft.com/office/drawing/2014/main" id="{8CA247BF-F8D4-440E-B9D1-BAF434C524A6}"/>
              </a:ext>
            </a:extLst>
          </p:cNvPr>
          <p:cNvGraphicFramePr>
            <a:graphicFrameLocks noGrp="1"/>
          </p:cNvGraphicFramePr>
          <p:nvPr>
            <p:ph idx="1"/>
            <p:extLst>
              <p:ext uri="{D42A27DB-BD31-4B8C-83A1-F6EECF244321}">
                <p14:modId xmlns:p14="http://schemas.microsoft.com/office/powerpoint/2010/main" val="917065673"/>
              </p:ext>
            </p:extLst>
          </p:nvPr>
        </p:nvGraphicFramePr>
        <p:xfrm>
          <a:off x="1179739" y="1853248"/>
          <a:ext cx="8337466" cy="3947110"/>
        </p:xfrm>
        <a:graphic>
          <a:graphicData uri="http://schemas.openxmlformats.org/drawingml/2006/table">
            <a:tbl>
              <a:tblPr firstRow="1" bandRow="1">
                <a:tableStyleId>{5C22544A-7EE6-4342-B048-85BDC9FD1C3A}</a:tableStyleId>
              </a:tblPr>
              <a:tblGrid>
                <a:gridCol w="3597024">
                  <a:extLst>
                    <a:ext uri="{9D8B030D-6E8A-4147-A177-3AD203B41FA5}">
                      <a16:colId xmlns:a16="http://schemas.microsoft.com/office/drawing/2014/main" val="3835806908"/>
                    </a:ext>
                  </a:extLst>
                </a:gridCol>
                <a:gridCol w="2672792">
                  <a:extLst>
                    <a:ext uri="{9D8B030D-6E8A-4147-A177-3AD203B41FA5}">
                      <a16:colId xmlns:a16="http://schemas.microsoft.com/office/drawing/2014/main" val="2424075443"/>
                    </a:ext>
                  </a:extLst>
                </a:gridCol>
                <a:gridCol w="2067650">
                  <a:extLst>
                    <a:ext uri="{9D8B030D-6E8A-4147-A177-3AD203B41FA5}">
                      <a16:colId xmlns:a16="http://schemas.microsoft.com/office/drawing/2014/main" val="3626439566"/>
                    </a:ext>
                  </a:extLst>
                </a:gridCol>
              </a:tblGrid>
              <a:tr h="689328">
                <a:tc>
                  <a:txBody>
                    <a:bodyPr/>
                    <a:lstStyle/>
                    <a:p>
                      <a:pPr algn="ctr"/>
                      <a:r>
                        <a:rPr lang="en-US" altLang="zh-CN" dirty="0"/>
                        <a:t>DataName</a:t>
                      </a:r>
                      <a:endParaRPr lang="zh-CN" altLang="en-US" dirty="0"/>
                    </a:p>
                  </a:txBody>
                  <a:tcPr/>
                </a:tc>
                <a:tc>
                  <a:txBody>
                    <a:bodyPr/>
                    <a:lstStyle/>
                    <a:p>
                      <a:pPr algn="ctr"/>
                      <a:r>
                        <a:rPr lang="en-US" altLang="zh-CN" dirty="0"/>
                        <a:t>FileName</a:t>
                      </a:r>
                      <a:endParaRPr lang="zh-CN" altLang="en-US" dirty="0"/>
                    </a:p>
                  </a:txBody>
                  <a:tcPr/>
                </a:tc>
                <a:tc>
                  <a:txBody>
                    <a:bodyPr/>
                    <a:lstStyle/>
                    <a:p>
                      <a:pPr algn="ctr"/>
                      <a:r>
                        <a:rPr lang="en-US" altLang="zh-CN" dirty="0"/>
                        <a:t>DataNum</a:t>
                      </a:r>
                      <a:endParaRPr lang="zh-CN" altLang="en-US" dirty="0"/>
                    </a:p>
                  </a:txBody>
                  <a:tcPr/>
                </a:tc>
                <a:extLst>
                  <a:ext uri="{0D108BD9-81ED-4DB2-BD59-A6C34878D82A}">
                    <a16:rowId xmlns:a16="http://schemas.microsoft.com/office/drawing/2014/main" val="1602022416"/>
                  </a:ext>
                </a:extLst>
              </a:tr>
              <a:tr h="689328">
                <a:tc>
                  <a:txBody>
                    <a:bodyPr/>
                    <a:lstStyle/>
                    <a:p>
                      <a:pPr algn="ctr"/>
                      <a:r>
                        <a:rPr lang="en-US" altLang="zh-CN" dirty="0"/>
                        <a:t>Food Description</a:t>
                      </a:r>
                      <a:endParaRPr lang="zh-CN" altLang="en-US" dirty="0"/>
                    </a:p>
                  </a:txBody>
                  <a:tcPr/>
                </a:tc>
                <a:tc>
                  <a:txBody>
                    <a:bodyPr/>
                    <a:lstStyle/>
                    <a:p>
                      <a:pPr algn="ctr"/>
                      <a:r>
                        <a:rPr lang="en-US" altLang="zh-CN" dirty="0"/>
                        <a:t>FOOD_DES</a:t>
                      </a:r>
                      <a:endParaRPr lang="zh-CN" altLang="en-US" dirty="0"/>
                    </a:p>
                  </a:txBody>
                  <a:tcPr/>
                </a:tc>
                <a:tc>
                  <a:txBody>
                    <a:bodyPr/>
                    <a:lstStyle/>
                    <a:p>
                      <a:pPr algn="ctr"/>
                      <a:r>
                        <a:rPr lang="en-US" altLang="zh-CN" dirty="0"/>
                        <a:t>7793</a:t>
                      </a:r>
                      <a:endParaRPr lang="zh-CN" altLang="en-US" dirty="0"/>
                    </a:p>
                  </a:txBody>
                  <a:tcPr/>
                </a:tc>
                <a:extLst>
                  <a:ext uri="{0D108BD9-81ED-4DB2-BD59-A6C34878D82A}">
                    <a16:rowId xmlns:a16="http://schemas.microsoft.com/office/drawing/2014/main" val="2489271394"/>
                  </a:ext>
                </a:extLst>
              </a:tr>
              <a:tr h="689328">
                <a:tc>
                  <a:txBody>
                    <a:bodyPr/>
                    <a:lstStyle/>
                    <a:p>
                      <a:pPr algn="ctr"/>
                      <a:r>
                        <a:rPr lang="en-US" altLang="zh-CN" dirty="0"/>
                        <a:t>Nutrient Data</a:t>
                      </a:r>
                      <a:endParaRPr lang="zh-CN" altLang="en-US" dirty="0"/>
                    </a:p>
                  </a:txBody>
                  <a:tcPr/>
                </a:tc>
                <a:tc>
                  <a:txBody>
                    <a:bodyPr/>
                    <a:lstStyle/>
                    <a:p>
                      <a:pPr algn="ctr"/>
                      <a:r>
                        <a:rPr lang="en-US" altLang="zh-CN" dirty="0"/>
                        <a:t>NUT_DATA</a:t>
                      </a:r>
                      <a:endParaRPr lang="zh-CN" altLang="en-US" dirty="0"/>
                    </a:p>
                  </a:txBody>
                  <a:tcPr/>
                </a:tc>
                <a:tc>
                  <a:txBody>
                    <a:bodyPr/>
                    <a:lstStyle/>
                    <a:p>
                      <a:pPr algn="ctr"/>
                      <a:r>
                        <a:rPr lang="en-US" altLang="zh-CN" dirty="0"/>
                        <a:t>644125</a:t>
                      </a:r>
                      <a:endParaRPr lang="zh-CN" altLang="en-US" dirty="0"/>
                    </a:p>
                  </a:txBody>
                  <a:tcPr/>
                </a:tc>
                <a:extLst>
                  <a:ext uri="{0D108BD9-81ED-4DB2-BD59-A6C34878D82A}">
                    <a16:rowId xmlns:a16="http://schemas.microsoft.com/office/drawing/2014/main" val="776195345"/>
                  </a:ext>
                </a:extLst>
              </a:tr>
              <a:tr h="1189798">
                <a:tc>
                  <a:txBody>
                    <a:bodyPr/>
                    <a:lstStyle/>
                    <a:p>
                      <a:pPr algn="ctr"/>
                      <a:r>
                        <a:rPr lang="en-US" altLang="zh-CN" dirty="0"/>
                        <a:t>Household Weights and Measures </a:t>
                      </a:r>
                      <a:endParaRPr lang="zh-CN" altLang="en-US" dirty="0"/>
                    </a:p>
                  </a:txBody>
                  <a:tcPr/>
                </a:tc>
                <a:tc>
                  <a:txBody>
                    <a:bodyPr/>
                    <a:lstStyle/>
                    <a:p>
                      <a:pPr algn="ctr"/>
                      <a:r>
                        <a:rPr lang="en-US" altLang="zh-CN" dirty="0"/>
                        <a:t>WEIGHT</a:t>
                      </a:r>
                      <a:endParaRPr lang="zh-CN" altLang="en-US" dirty="0"/>
                    </a:p>
                  </a:txBody>
                  <a:tcPr/>
                </a:tc>
                <a:tc>
                  <a:txBody>
                    <a:bodyPr/>
                    <a:lstStyle/>
                    <a:p>
                      <a:pPr algn="ctr"/>
                      <a:r>
                        <a:rPr lang="en-US" altLang="zh-CN" dirty="0"/>
                        <a:t>14449</a:t>
                      </a:r>
                      <a:endParaRPr lang="zh-CN" altLang="en-US" dirty="0"/>
                    </a:p>
                  </a:txBody>
                  <a:tcPr/>
                </a:tc>
                <a:extLst>
                  <a:ext uri="{0D108BD9-81ED-4DB2-BD59-A6C34878D82A}">
                    <a16:rowId xmlns:a16="http://schemas.microsoft.com/office/drawing/2014/main" val="3258496139"/>
                  </a:ext>
                </a:extLst>
              </a:tr>
              <a:tr h="689328">
                <a:tc>
                  <a:txBody>
                    <a:bodyPr/>
                    <a:lstStyle/>
                    <a:p>
                      <a:pPr algn="ctr"/>
                      <a:r>
                        <a:rPr lang="en-US" altLang="zh-CN" dirty="0"/>
                        <a:t>Footnote</a:t>
                      </a:r>
                      <a:endParaRPr lang="zh-CN" altLang="en-US" dirty="0"/>
                    </a:p>
                  </a:txBody>
                  <a:tcPr/>
                </a:tc>
                <a:tc>
                  <a:txBody>
                    <a:bodyPr/>
                    <a:lstStyle/>
                    <a:p>
                      <a:pPr algn="ctr"/>
                      <a:r>
                        <a:rPr lang="en-US" altLang="zh-CN" dirty="0"/>
                        <a:t>FOOTNOTE</a:t>
                      </a:r>
                      <a:endParaRPr lang="zh-CN" altLang="en-US" dirty="0"/>
                    </a:p>
                  </a:txBody>
                  <a:tcPr/>
                </a:tc>
                <a:tc>
                  <a:txBody>
                    <a:bodyPr/>
                    <a:lstStyle/>
                    <a:p>
                      <a:pPr algn="ctr"/>
                      <a:r>
                        <a:rPr lang="en-US" altLang="zh-CN" dirty="0"/>
                        <a:t>537</a:t>
                      </a:r>
                      <a:endParaRPr lang="zh-CN" altLang="en-US" dirty="0"/>
                    </a:p>
                  </a:txBody>
                  <a:tcPr/>
                </a:tc>
                <a:extLst>
                  <a:ext uri="{0D108BD9-81ED-4DB2-BD59-A6C34878D82A}">
                    <a16:rowId xmlns:a16="http://schemas.microsoft.com/office/drawing/2014/main" val="1823459295"/>
                  </a:ext>
                </a:extLst>
              </a:tr>
            </a:tbl>
          </a:graphicData>
        </a:graphic>
      </p:graphicFrame>
    </p:spTree>
    <p:extLst>
      <p:ext uri="{BB962C8B-B14F-4D97-AF65-F5344CB8AC3E}">
        <p14:creationId xmlns:p14="http://schemas.microsoft.com/office/powerpoint/2010/main" val="41126572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a:t>
            </a:r>
            <a:r>
              <a:rPr lang="en-US" altLang="zh-CN" dirty="0" err="1"/>
              <a:t>DerivCd</a:t>
            </a:r>
            <a:r>
              <a:rPr lang="en-US" altLang="zh-CN" dirty="0"/>
              <a:t> Node of KG </a:t>
            </a:r>
            <a:endParaRPr lang="zh-CN" altLang="en-US" dirty="0"/>
          </a:p>
        </p:txBody>
      </p:sp>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0" name="矩形 9">
            <a:extLst>
              <a:ext uri="{FF2B5EF4-FFF2-40B4-BE49-F238E27FC236}">
                <a16:creationId xmlns:a16="http://schemas.microsoft.com/office/drawing/2014/main" id="{CB4C9A97-3BA1-4B66-A1B1-CFB1A37479A9}"/>
              </a:ext>
            </a:extLst>
          </p:cNvPr>
          <p:cNvSpPr/>
          <p:nvPr/>
        </p:nvSpPr>
        <p:spPr>
          <a:xfrm>
            <a:off x="8332870" y="2521832"/>
            <a:ext cx="6096000" cy="646331"/>
          </a:xfrm>
          <a:prstGeom prst="rect">
            <a:avLst/>
          </a:prstGeom>
        </p:spPr>
        <p:txBody>
          <a:bodyPr>
            <a:spAutoFit/>
          </a:bodyPr>
          <a:lstStyle/>
          <a:p>
            <a:r>
              <a:rPr lang="nb-NO" altLang="zh-CN" dirty="0"/>
              <a:t>    private String derivCd;</a:t>
            </a:r>
          </a:p>
          <a:p>
            <a:r>
              <a:rPr lang="nb-NO" altLang="zh-CN" dirty="0"/>
              <a:t>    private String derivDesc;</a:t>
            </a:r>
            <a:endParaRPr lang="zh-CN" altLang="en-US" dirty="0"/>
          </a:p>
        </p:txBody>
      </p:sp>
      <p:pic>
        <p:nvPicPr>
          <p:cNvPr id="7" name="内容占位符 6">
            <a:extLst>
              <a:ext uri="{FF2B5EF4-FFF2-40B4-BE49-F238E27FC236}">
                <a16:creationId xmlns:a16="http://schemas.microsoft.com/office/drawing/2014/main" id="{0F77FA13-19A3-4128-8D67-A07DD8A8BC89}"/>
              </a:ext>
            </a:extLst>
          </p:cNvPr>
          <p:cNvPicPr>
            <a:picLocks noGrp="1" noChangeAspect="1"/>
          </p:cNvPicPr>
          <p:nvPr>
            <p:ph idx="1"/>
          </p:nvPr>
        </p:nvPicPr>
        <p:blipFill>
          <a:blip r:embed="rId2"/>
          <a:stretch>
            <a:fillRect/>
          </a:stretch>
        </p:blipFill>
        <p:spPr>
          <a:xfrm>
            <a:off x="692564" y="1601375"/>
            <a:ext cx="7459132" cy="4195762"/>
          </a:xfrm>
          <a:prstGeom prst="rect">
            <a:avLst/>
          </a:prstGeom>
        </p:spPr>
      </p:pic>
    </p:spTree>
    <p:extLst>
      <p:ext uri="{BB962C8B-B14F-4D97-AF65-F5344CB8AC3E}">
        <p14:creationId xmlns:p14="http://schemas.microsoft.com/office/powerpoint/2010/main" val="304743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217AB6-A52E-499B-9FAB-430F133BE6F8}"/>
              </a:ext>
            </a:extLst>
          </p:cNvPr>
          <p:cNvSpPr>
            <a:spLocks noGrp="1"/>
          </p:cNvSpPr>
          <p:nvPr>
            <p:ph type="title"/>
          </p:nvPr>
        </p:nvSpPr>
        <p:spPr/>
        <p:txBody>
          <a:bodyPr/>
          <a:lstStyle/>
          <a:p>
            <a:r>
              <a:rPr lang="en-US" altLang="zh-CN" dirty="0"/>
              <a:t>Explanation of Weight File</a:t>
            </a:r>
            <a:endParaRPr lang="zh-CN" altLang="en-US" dirty="0"/>
          </a:p>
        </p:txBody>
      </p:sp>
      <p:sp>
        <p:nvSpPr>
          <p:cNvPr id="3" name="内容占位符 2">
            <a:extLst>
              <a:ext uri="{FF2B5EF4-FFF2-40B4-BE49-F238E27FC236}">
                <a16:creationId xmlns:a16="http://schemas.microsoft.com/office/drawing/2014/main" id="{E6039D75-301B-4E3F-9F4B-E74C4EC6B8EE}"/>
              </a:ext>
            </a:extLst>
          </p:cNvPr>
          <p:cNvSpPr>
            <a:spLocks noGrp="1"/>
          </p:cNvSpPr>
          <p:nvPr>
            <p:ph idx="1"/>
          </p:nvPr>
        </p:nvSpPr>
        <p:spPr/>
        <p:txBody>
          <a:bodyPr/>
          <a:lstStyle/>
          <a:p>
            <a:r>
              <a:rPr lang="en-US" altLang="zh-CN" dirty="0"/>
              <a:t>The Weight file contains the weights in grams of several common measures for each food item.   </a:t>
            </a:r>
          </a:p>
          <a:p>
            <a:r>
              <a:rPr lang="en-US" altLang="zh-CN" dirty="0"/>
              <a:t>Relationships between the Weight file and other files:</a:t>
            </a:r>
          </a:p>
          <a:p>
            <a:pPr lvl="1"/>
            <a:r>
              <a:rPr lang="en-US" altLang="zh-CN" sz="1600" dirty="0"/>
              <a:t>Links to Food Description file by NDB_No</a:t>
            </a:r>
          </a:p>
          <a:p>
            <a:pPr lvl="1"/>
            <a:r>
              <a:rPr lang="en-US" altLang="zh-CN" sz="1600" dirty="0"/>
              <a:t>Links to Nutrient Data file by NDB_No</a:t>
            </a:r>
          </a:p>
        </p:txBody>
      </p:sp>
    </p:spTree>
    <p:extLst>
      <p:ext uri="{BB962C8B-B14F-4D97-AF65-F5344CB8AC3E}">
        <p14:creationId xmlns:p14="http://schemas.microsoft.com/office/powerpoint/2010/main" val="2447979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Weight Node of KG </a:t>
            </a:r>
            <a:endParaRPr lang="zh-CN" altLang="en-US" dirty="0"/>
          </a:p>
        </p:txBody>
      </p:sp>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0" name="矩形 9">
            <a:extLst>
              <a:ext uri="{FF2B5EF4-FFF2-40B4-BE49-F238E27FC236}">
                <a16:creationId xmlns:a16="http://schemas.microsoft.com/office/drawing/2014/main" id="{CB4C9A97-3BA1-4B66-A1B1-CFB1A37479A9}"/>
              </a:ext>
            </a:extLst>
          </p:cNvPr>
          <p:cNvSpPr/>
          <p:nvPr/>
        </p:nvSpPr>
        <p:spPr>
          <a:xfrm>
            <a:off x="8332870" y="2521832"/>
            <a:ext cx="6096000" cy="2031325"/>
          </a:xfrm>
          <a:prstGeom prst="rect">
            <a:avLst/>
          </a:prstGeom>
        </p:spPr>
        <p:txBody>
          <a:bodyPr>
            <a:spAutoFit/>
          </a:bodyPr>
          <a:lstStyle/>
          <a:p>
            <a:r>
              <a:rPr lang="nb-NO" altLang="zh-CN" dirty="0"/>
              <a:t>    private String ndbNo;</a:t>
            </a:r>
          </a:p>
          <a:p>
            <a:r>
              <a:rPr lang="nb-NO" altLang="zh-CN" dirty="0"/>
              <a:t>    private String seq;</a:t>
            </a:r>
          </a:p>
          <a:p>
            <a:r>
              <a:rPr lang="nb-NO" altLang="zh-CN" dirty="0"/>
              <a:t>    private String amount;</a:t>
            </a:r>
          </a:p>
          <a:p>
            <a:r>
              <a:rPr lang="nb-NO" altLang="zh-CN" dirty="0"/>
              <a:t>    private String msreDesc;</a:t>
            </a:r>
          </a:p>
          <a:p>
            <a:r>
              <a:rPr lang="nb-NO" altLang="zh-CN" dirty="0"/>
              <a:t>    private String gmWgt;</a:t>
            </a:r>
          </a:p>
          <a:p>
            <a:r>
              <a:rPr lang="nb-NO" altLang="zh-CN" dirty="0"/>
              <a:t>    private String numDataPts;</a:t>
            </a:r>
          </a:p>
          <a:p>
            <a:r>
              <a:rPr lang="nb-NO" altLang="zh-CN" dirty="0"/>
              <a:t>    private String stdDev;</a:t>
            </a:r>
            <a:endParaRPr lang="zh-CN" altLang="en-US" dirty="0"/>
          </a:p>
        </p:txBody>
      </p:sp>
      <p:pic>
        <p:nvPicPr>
          <p:cNvPr id="5" name="内容占位符 4">
            <a:extLst>
              <a:ext uri="{FF2B5EF4-FFF2-40B4-BE49-F238E27FC236}">
                <a16:creationId xmlns:a16="http://schemas.microsoft.com/office/drawing/2014/main" id="{7B70115D-76AE-4C40-BFD4-65E7534D2793}"/>
              </a:ext>
            </a:extLst>
          </p:cNvPr>
          <p:cNvPicPr>
            <a:picLocks noGrp="1" noChangeAspect="1"/>
          </p:cNvPicPr>
          <p:nvPr>
            <p:ph idx="1"/>
          </p:nvPr>
        </p:nvPicPr>
        <p:blipFill>
          <a:blip r:embed="rId2"/>
          <a:stretch>
            <a:fillRect/>
          </a:stretch>
        </p:blipFill>
        <p:spPr>
          <a:xfrm>
            <a:off x="646111" y="1625127"/>
            <a:ext cx="7459132" cy="4195762"/>
          </a:xfrm>
          <a:prstGeom prst="rect">
            <a:avLst/>
          </a:prstGeom>
        </p:spPr>
      </p:pic>
    </p:spTree>
    <p:extLst>
      <p:ext uri="{BB962C8B-B14F-4D97-AF65-F5344CB8AC3E}">
        <p14:creationId xmlns:p14="http://schemas.microsoft.com/office/powerpoint/2010/main" val="20085146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5AF0F0-0AFC-43B2-8302-6E57F96D4036}"/>
              </a:ext>
            </a:extLst>
          </p:cNvPr>
          <p:cNvSpPr>
            <a:spLocks noGrp="1"/>
          </p:cNvSpPr>
          <p:nvPr>
            <p:ph type="title"/>
          </p:nvPr>
        </p:nvSpPr>
        <p:spPr/>
        <p:txBody>
          <a:bodyPr/>
          <a:lstStyle/>
          <a:p>
            <a:r>
              <a:rPr lang="en-US" altLang="zh-CN" dirty="0"/>
              <a:t>Explanation of Footnote File</a:t>
            </a:r>
            <a:endParaRPr lang="zh-CN" altLang="en-US" dirty="0"/>
          </a:p>
        </p:txBody>
      </p:sp>
      <p:sp>
        <p:nvSpPr>
          <p:cNvPr id="3" name="内容占位符 2">
            <a:extLst>
              <a:ext uri="{FF2B5EF4-FFF2-40B4-BE49-F238E27FC236}">
                <a16:creationId xmlns:a16="http://schemas.microsoft.com/office/drawing/2014/main" id="{8B3FAA26-FD6D-4934-80CA-12A2C9AE7C17}"/>
              </a:ext>
            </a:extLst>
          </p:cNvPr>
          <p:cNvSpPr>
            <a:spLocks noGrp="1"/>
          </p:cNvSpPr>
          <p:nvPr>
            <p:ph idx="1"/>
          </p:nvPr>
        </p:nvSpPr>
        <p:spPr/>
        <p:txBody>
          <a:bodyPr/>
          <a:lstStyle/>
          <a:p>
            <a:r>
              <a:rPr lang="en-US" altLang="zh-CN" dirty="0"/>
              <a:t>The Footnote file contains additional information about each food item, its household weight and/or nutrient value. </a:t>
            </a:r>
          </a:p>
          <a:p>
            <a:r>
              <a:rPr lang="en-US" altLang="zh-CN" dirty="0"/>
              <a:t>Relationships between the Footnote file and other files:</a:t>
            </a:r>
          </a:p>
          <a:p>
            <a:pPr lvl="1"/>
            <a:r>
              <a:rPr lang="en-US" altLang="zh-CN" dirty="0"/>
              <a:t>Links to the Food Description file by NDB_No</a:t>
            </a:r>
          </a:p>
          <a:p>
            <a:pPr lvl="1"/>
            <a:r>
              <a:rPr lang="en-US" altLang="zh-CN" dirty="0"/>
              <a:t>Links to the Nutrient Data file by NDB_No and when applicable, </a:t>
            </a:r>
            <a:r>
              <a:rPr lang="en-US" altLang="zh-CN" dirty="0" err="1"/>
              <a:t>Nutr_No</a:t>
            </a:r>
            <a:endParaRPr lang="en-US" altLang="zh-CN" dirty="0"/>
          </a:p>
          <a:p>
            <a:pPr lvl="1"/>
            <a:r>
              <a:rPr lang="en-US" altLang="zh-CN" dirty="0"/>
              <a:t>Links to the Nutrient Definition file by </a:t>
            </a:r>
            <a:r>
              <a:rPr lang="en-US" altLang="zh-CN" dirty="0" err="1"/>
              <a:t>Nutr_No</a:t>
            </a:r>
            <a:r>
              <a:rPr lang="en-US" altLang="zh-CN" dirty="0"/>
              <a:t>, when applicable</a:t>
            </a:r>
            <a:endParaRPr lang="zh-CN" altLang="en-US" dirty="0"/>
          </a:p>
        </p:txBody>
      </p:sp>
    </p:spTree>
    <p:extLst>
      <p:ext uri="{BB962C8B-B14F-4D97-AF65-F5344CB8AC3E}">
        <p14:creationId xmlns:p14="http://schemas.microsoft.com/office/powerpoint/2010/main" val="17995239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Footnote Node of KG </a:t>
            </a:r>
            <a:endParaRPr lang="zh-CN" altLang="en-US" dirty="0"/>
          </a:p>
        </p:txBody>
      </p:sp>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0" name="矩形 9">
            <a:extLst>
              <a:ext uri="{FF2B5EF4-FFF2-40B4-BE49-F238E27FC236}">
                <a16:creationId xmlns:a16="http://schemas.microsoft.com/office/drawing/2014/main" id="{CB4C9A97-3BA1-4B66-A1B1-CFB1A37479A9}"/>
              </a:ext>
            </a:extLst>
          </p:cNvPr>
          <p:cNvSpPr/>
          <p:nvPr/>
        </p:nvSpPr>
        <p:spPr>
          <a:xfrm>
            <a:off x="8332870" y="2521832"/>
            <a:ext cx="6096000" cy="1477328"/>
          </a:xfrm>
          <a:prstGeom prst="rect">
            <a:avLst/>
          </a:prstGeom>
        </p:spPr>
        <p:txBody>
          <a:bodyPr>
            <a:spAutoFit/>
          </a:bodyPr>
          <a:lstStyle/>
          <a:p>
            <a:r>
              <a:rPr lang="nb-NO" altLang="zh-CN" dirty="0"/>
              <a:t>    private String ndbNo;</a:t>
            </a:r>
          </a:p>
          <a:p>
            <a:r>
              <a:rPr lang="nb-NO" altLang="zh-CN" dirty="0"/>
              <a:t>    private String footntNo;</a:t>
            </a:r>
          </a:p>
          <a:p>
            <a:r>
              <a:rPr lang="nb-NO" altLang="zh-CN" dirty="0"/>
              <a:t>    private String footntTyp;</a:t>
            </a:r>
          </a:p>
          <a:p>
            <a:r>
              <a:rPr lang="nb-NO" altLang="zh-CN" dirty="0"/>
              <a:t>    private String nutrNo;</a:t>
            </a:r>
          </a:p>
          <a:p>
            <a:r>
              <a:rPr lang="nb-NO" altLang="zh-CN" dirty="0"/>
              <a:t>    private String footntTxt;</a:t>
            </a:r>
          </a:p>
        </p:txBody>
      </p:sp>
      <p:pic>
        <p:nvPicPr>
          <p:cNvPr id="6" name="内容占位符 5">
            <a:extLst>
              <a:ext uri="{FF2B5EF4-FFF2-40B4-BE49-F238E27FC236}">
                <a16:creationId xmlns:a16="http://schemas.microsoft.com/office/drawing/2014/main" id="{5CD2F686-7EC5-4824-80A9-027F3924FA1A}"/>
              </a:ext>
            </a:extLst>
          </p:cNvPr>
          <p:cNvPicPr>
            <a:picLocks noGrp="1" noChangeAspect="1"/>
          </p:cNvPicPr>
          <p:nvPr>
            <p:ph idx="1"/>
          </p:nvPr>
        </p:nvPicPr>
        <p:blipFill>
          <a:blip r:embed="rId2"/>
          <a:stretch>
            <a:fillRect/>
          </a:stretch>
        </p:blipFill>
        <p:spPr>
          <a:xfrm>
            <a:off x="646111" y="1767633"/>
            <a:ext cx="7459132" cy="4195762"/>
          </a:xfrm>
          <a:prstGeom prst="rect">
            <a:avLst/>
          </a:prstGeom>
        </p:spPr>
      </p:pic>
    </p:spTree>
    <p:extLst>
      <p:ext uri="{BB962C8B-B14F-4D97-AF65-F5344CB8AC3E}">
        <p14:creationId xmlns:p14="http://schemas.microsoft.com/office/powerpoint/2010/main" val="16764550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38C3942-C56E-451B-9A1C-5B6786F9B3DC}"/>
              </a:ext>
            </a:extLst>
          </p:cNvPr>
          <p:cNvSpPr>
            <a:spLocks noGrp="1"/>
          </p:cNvSpPr>
          <p:nvPr>
            <p:ph type="title"/>
          </p:nvPr>
        </p:nvSpPr>
        <p:spPr/>
        <p:txBody>
          <a:bodyPr/>
          <a:lstStyle/>
          <a:p>
            <a:r>
              <a:rPr lang="en-US" altLang="zh-CN" dirty="0"/>
              <a:t>Explanation of Sources of Data Link File</a:t>
            </a:r>
            <a:endParaRPr lang="zh-CN" altLang="en-US" dirty="0"/>
          </a:p>
        </p:txBody>
      </p:sp>
      <p:sp>
        <p:nvSpPr>
          <p:cNvPr id="3" name="内容占位符 2">
            <a:extLst>
              <a:ext uri="{FF2B5EF4-FFF2-40B4-BE49-F238E27FC236}">
                <a16:creationId xmlns:a16="http://schemas.microsoft.com/office/drawing/2014/main" id="{1EF47057-095F-4632-9B2B-4C58D535791C}"/>
              </a:ext>
            </a:extLst>
          </p:cNvPr>
          <p:cNvSpPr>
            <a:spLocks noGrp="1"/>
          </p:cNvSpPr>
          <p:nvPr>
            <p:ph idx="1"/>
          </p:nvPr>
        </p:nvSpPr>
        <p:spPr/>
        <p:txBody>
          <a:bodyPr/>
          <a:lstStyle/>
          <a:p>
            <a:r>
              <a:rPr lang="en-US" altLang="zh-CN" dirty="0"/>
              <a:t>The Sources of Data Link file links the Nutrient Data file with the Sources of Data table.  It is needed to resolve the many-to-many relationship between the two tables. </a:t>
            </a:r>
          </a:p>
          <a:p>
            <a:r>
              <a:rPr lang="en-US" altLang="zh-CN" dirty="0"/>
              <a:t>Relationships between the Sources of Data Link file and other files: </a:t>
            </a:r>
          </a:p>
          <a:p>
            <a:pPr lvl="1"/>
            <a:r>
              <a:rPr lang="en-US" altLang="zh-CN" sz="1600" dirty="0"/>
              <a:t>Links to the Nutrient Data file by NDB No.  and </a:t>
            </a:r>
            <a:r>
              <a:rPr lang="en-US" altLang="zh-CN" sz="1600" dirty="0" err="1"/>
              <a:t>Nutr_No</a:t>
            </a:r>
            <a:endParaRPr lang="en-US" altLang="zh-CN" sz="1600" dirty="0"/>
          </a:p>
          <a:p>
            <a:pPr lvl="1"/>
            <a:r>
              <a:rPr lang="en-US" altLang="zh-CN" sz="1600" dirty="0"/>
              <a:t>Links to the Nutrient Definition file by </a:t>
            </a:r>
            <a:r>
              <a:rPr lang="en-US" altLang="zh-CN" sz="1600" dirty="0" err="1"/>
              <a:t>Nutr_No</a:t>
            </a:r>
            <a:endParaRPr lang="en-US" altLang="zh-CN" sz="1600" dirty="0"/>
          </a:p>
          <a:p>
            <a:pPr lvl="1"/>
            <a:r>
              <a:rPr lang="en-US" altLang="zh-CN" sz="1600" dirty="0"/>
              <a:t>Links to the Sources of Data file by </a:t>
            </a:r>
            <a:r>
              <a:rPr lang="en-US" altLang="zh-CN" sz="1600" dirty="0" err="1"/>
              <a:t>DataSrc_ID</a:t>
            </a:r>
            <a:endParaRPr lang="zh-CN" altLang="en-US" sz="1600" dirty="0"/>
          </a:p>
        </p:txBody>
      </p:sp>
    </p:spTree>
    <p:extLst>
      <p:ext uri="{BB962C8B-B14F-4D97-AF65-F5344CB8AC3E}">
        <p14:creationId xmlns:p14="http://schemas.microsoft.com/office/powerpoint/2010/main" val="31057503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a:t>
            </a:r>
            <a:r>
              <a:rPr lang="en-US" altLang="zh-CN" dirty="0" err="1"/>
              <a:t>Datasrcln</a:t>
            </a:r>
            <a:r>
              <a:rPr lang="en-US" altLang="zh-CN" dirty="0"/>
              <a:t> Node of KG </a:t>
            </a:r>
            <a:endParaRPr lang="zh-CN" altLang="en-US" dirty="0"/>
          </a:p>
        </p:txBody>
      </p:sp>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0" name="矩形 9">
            <a:extLst>
              <a:ext uri="{FF2B5EF4-FFF2-40B4-BE49-F238E27FC236}">
                <a16:creationId xmlns:a16="http://schemas.microsoft.com/office/drawing/2014/main" id="{CB4C9A97-3BA1-4B66-A1B1-CFB1A37479A9}"/>
              </a:ext>
            </a:extLst>
          </p:cNvPr>
          <p:cNvSpPr/>
          <p:nvPr/>
        </p:nvSpPr>
        <p:spPr>
          <a:xfrm>
            <a:off x="8332870" y="2521832"/>
            <a:ext cx="6096000" cy="923330"/>
          </a:xfrm>
          <a:prstGeom prst="rect">
            <a:avLst/>
          </a:prstGeom>
        </p:spPr>
        <p:txBody>
          <a:bodyPr>
            <a:spAutoFit/>
          </a:bodyPr>
          <a:lstStyle/>
          <a:p>
            <a:r>
              <a:rPr lang="nb-NO" altLang="zh-CN" dirty="0"/>
              <a:t>    private String ndbNo;</a:t>
            </a:r>
          </a:p>
          <a:p>
            <a:r>
              <a:rPr lang="nb-NO" altLang="zh-CN" dirty="0"/>
              <a:t>    private String nutrNo;</a:t>
            </a:r>
          </a:p>
          <a:p>
            <a:r>
              <a:rPr lang="nb-NO" altLang="zh-CN" dirty="0"/>
              <a:t>    private String dataSrcId;</a:t>
            </a:r>
          </a:p>
        </p:txBody>
      </p:sp>
      <p:pic>
        <p:nvPicPr>
          <p:cNvPr id="5" name="内容占位符 4">
            <a:extLst>
              <a:ext uri="{FF2B5EF4-FFF2-40B4-BE49-F238E27FC236}">
                <a16:creationId xmlns:a16="http://schemas.microsoft.com/office/drawing/2014/main" id="{F944750B-0EC1-45B7-A16B-7ACCF65061D5}"/>
              </a:ext>
            </a:extLst>
          </p:cNvPr>
          <p:cNvPicPr>
            <a:picLocks noGrp="1" noChangeAspect="1"/>
          </p:cNvPicPr>
          <p:nvPr>
            <p:ph idx="1"/>
          </p:nvPr>
        </p:nvPicPr>
        <p:blipFill>
          <a:blip r:embed="rId2"/>
          <a:stretch>
            <a:fillRect/>
          </a:stretch>
        </p:blipFill>
        <p:spPr>
          <a:xfrm>
            <a:off x="827285" y="1753209"/>
            <a:ext cx="7459132" cy="4195762"/>
          </a:xfrm>
          <a:prstGeom prst="rect">
            <a:avLst/>
          </a:prstGeom>
        </p:spPr>
      </p:pic>
    </p:spTree>
    <p:extLst>
      <p:ext uri="{BB962C8B-B14F-4D97-AF65-F5344CB8AC3E}">
        <p14:creationId xmlns:p14="http://schemas.microsoft.com/office/powerpoint/2010/main" val="19972761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63E133-07F0-499D-8DB0-A2E1E9F320EB}"/>
              </a:ext>
            </a:extLst>
          </p:cNvPr>
          <p:cNvSpPr>
            <a:spLocks noGrp="1"/>
          </p:cNvSpPr>
          <p:nvPr>
            <p:ph type="title"/>
          </p:nvPr>
        </p:nvSpPr>
        <p:spPr/>
        <p:txBody>
          <a:bodyPr/>
          <a:lstStyle/>
          <a:p>
            <a:r>
              <a:rPr lang="en-US" altLang="zh-CN" dirty="0"/>
              <a:t>Explanation of Sources of Data File</a:t>
            </a:r>
            <a:endParaRPr lang="zh-CN" altLang="en-US" dirty="0"/>
          </a:p>
        </p:txBody>
      </p:sp>
      <p:sp>
        <p:nvSpPr>
          <p:cNvPr id="3" name="内容占位符 2">
            <a:extLst>
              <a:ext uri="{FF2B5EF4-FFF2-40B4-BE49-F238E27FC236}">
                <a16:creationId xmlns:a16="http://schemas.microsoft.com/office/drawing/2014/main" id="{87A96B55-74A1-416B-8708-69811773AD38}"/>
              </a:ext>
            </a:extLst>
          </p:cNvPr>
          <p:cNvSpPr>
            <a:spLocks noGrp="1"/>
          </p:cNvSpPr>
          <p:nvPr>
            <p:ph idx="1"/>
          </p:nvPr>
        </p:nvSpPr>
        <p:spPr/>
        <p:txBody>
          <a:bodyPr/>
          <a:lstStyle/>
          <a:p>
            <a:r>
              <a:rPr lang="en-US" altLang="zh-CN" dirty="0"/>
              <a:t>The Sources of Data file provides a connection to the </a:t>
            </a:r>
            <a:r>
              <a:rPr lang="en-US" altLang="zh-CN" dirty="0" err="1"/>
              <a:t>DataSrc_ID</a:t>
            </a:r>
            <a:r>
              <a:rPr lang="en-US" altLang="zh-CN" dirty="0"/>
              <a:t> in the Sources of Data Link file. </a:t>
            </a:r>
          </a:p>
          <a:p>
            <a:r>
              <a:rPr lang="en-US" altLang="zh-CN" dirty="0"/>
              <a:t>Relationships between the Sources of Data file and other files: </a:t>
            </a:r>
          </a:p>
          <a:p>
            <a:pPr lvl="1"/>
            <a:r>
              <a:rPr lang="en-US" altLang="zh-CN" sz="1600" dirty="0"/>
              <a:t>Links to Nutrient Data file by NDB No.  through the Sources of Data Link file </a:t>
            </a:r>
            <a:endParaRPr lang="zh-CN" altLang="en-US" sz="1600" dirty="0"/>
          </a:p>
        </p:txBody>
      </p:sp>
    </p:spTree>
    <p:extLst>
      <p:ext uri="{BB962C8B-B14F-4D97-AF65-F5344CB8AC3E}">
        <p14:creationId xmlns:p14="http://schemas.microsoft.com/office/powerpoint/2010/main" val="32744577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DataSrc Node of KG </a:t>
            </a:r>
            <a:endParaRPr lang="zh-CN" altLang="en-US" dirty="0"/>
          </a:p>
        </p:txBody>
      </p:sp>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0" name="矩形 9">
            <a:extLst>
              <a:ext uri="{FF2B5EF4-FFF2-40B4-BE49-F238E27FC236}">
                <a16:creationId xmlns:a16="http://schemas.microsoft.com/office/drawing/2014/main" id="{CB4C9A97-3BA1-4B66-A1B1-CFB1A37479A9}"/>
              </a:ext>
            </a:extLst>
          </p:cNvPr>
          <p:cNvSpPr/>
          <p:nvPr/>
        </p:nvSpPr>
        <p:spPr>
          <a:xfrm>
            <a:off x="8332870" y="2521832"/>
            <a:ext cx="6096000" cy="2585323"/>
          </a:xfrm>
          <a:prstGeom prst="rect">
            <a:avLst/>
          </a:prstGeom>
        </p:spPr>
        <p:txBody>
          <a:bodyPr>
            <a:spAutoFit/>
          </a:bodyPr>
          <a:lstStyle/>
          <a:p>
            <a:r>
              <a:rPr lang="nb-NO" altLang="zh-CN" dirty="0"/>
              <a:t>    private String dataSrcId;</a:t>
            </a:r>
          </a:p>
          <a:p>
            <a:r>
              <a:rPr lang="nb-NO" altLang="zh-CN" dirty="0"/>
              <a:t>    private String authors;</a:t>
            </a:r>
          </a:p>
          <a:p>
            <a:r>
              <a:rPr lang="nb-NO" altLang="zh-CN" dirty="0"/>
              <a:t>    private String title;</a:t>
            </a:r>
          </a:p>
          <a:p>
            <a:r>
              <a:rPr lang="nb-NO" altLang="zh-CN" dirty="0"/>
              <a:t>    private String year;</a:t>
            </a:r>
          </a:p>
          <a:p>
            <a:r>
              <a:rPr lang="nb-NO" altLang="zh-CN" dirty="0"/>
              <a:t>    private String journal;</a:t>
            </a:r>
          </a:p>
          <a:p>
            <a:r>
              <a:rPr lang="nb-NO" altLang="zh-CN" dirty="0"/>
              <a:t>    private String volCity;</a:t>
            </a:r>
          </a:p>
          <a:p>
            <a:r>
              <a:rPr lang="nb-NO" altLang="zh-CN" dirty="0"/>
              <a:t>    private String issueState;</a:t>
            </a:r>
          </a:p>
          <a:p>
            <a:r>
              <a:rPr lang="nb-NO" altLang="zh-CN" dirty="0"/>
              <a:t>    private String startPage;</a:t>
            </a:r>
          </a:p>
          <a:p>
            <a:r>
              <a:rPr lang="nb-NO" altLang="zh-CN" dirty="0"/>
              <a:t>    private String endPage;</a:t>
            </a:r>
          </a:p>
        </p:txBody>
      </p:sp>
      <p:pic>
        <p:nvPicPr>
          <p:cNvPr id="6" name="内容占位符 5">
            <a:extLst>
              <a:ext uri="{FF2B5EF4-FFF2-40B4-BE49-F238E27FC236}">
                <a16:creationId xmlns:a16="http://schemas.microsoft.com/office/drawing/2014/main" id="{B0C424EF-D64D-4654-B389-F33815AB26A1}"/>
              </a:ext>
            </a:extLst>
          </p:cNvPr>
          <p:cNvPicPr>
            <a:picLocks noGrp="1" noChangeAspect="1"/>
          </p:cNvPicPr>
          <p:nvPr>
            <p:ph idx="1"/>
          </p:nvPr>
        </p:nvPicPr>
        <p:blipFill>
          <a:blip r:embed="rId2"/>
          <a:stretch>
            <a:fillRect/>
          </a:stretch>
        </p:blipFill>
        <p:spPr>
          <a:xfrm>
            <a:off x="827285" y="1716612"/>
            <a:ext cx="7459132" cy="4195762"/>
          </a:xfrm>
          <a:prstGeom prst="rect">
            <a:avLst/>
          </a:prstGeom>
        </p:spPr>
      </p:pic>
    </p:spTree>
    <p:extLst>
      <p:ext uri="{BB962C8B-B14F-4D97-AF65-F5344CB8AC3E}">
        <p14:creationId xmlns:p14="http://schemas.microsoft.com/office/powerpoint/2010/main" val="39937681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CDEFFC-1E32-44C8-832E-98780E56E02C}"/>
              </a:ext>
            </a:extLst>
          </p:cNvPr>
          <p:cNvSpPr>
            <a:spLocks noGrp="1"/>
          </p:cNvSpPr>
          <p:nvPr>
            <p:ph type="title"/>
          </p:nvPr>
        </p:nvSpPr>
        <p:spPr/>
        <p:txBody>
          <a:bodyPr/>
          <a:lstStyle/>
          <a:p>
            <a:pPr algn="ctr"/>
            <a:r>
              <a:rPr lang="en-US" altLang="zh-CN" dirty="0"/>
              <a:t>Summary of the KG</a:t>
            </a:r>
            <a:endParaRPr lang="zh-CN" altLang="en-US" dirty="0"/>
          </a:p>
        </p:txBody>
      </p:sp>
      <p:sp>
        <p:nvSpPr>
          <p:cNvPr id="3" name="内容占位符 2">
            <a:extLst>
              <a:ext uri="{FF2B5EF4-FFF2-40B4-BE49-F238E27FC236}">
                <a16:creationId xmlns:a16="http://schemas.microsoft.com/office/drawing/2014/main" id="{6D2150B5-F622-4EF7-B302-B373FC1D9321}"/>
              </a:ext>
            </a:extLst>
          </p:cNvPr>
          <p:cNvSpPr>
            <a:spLocks noGrp="1"/>
          </p:cNvSpPr>
          <p:nvPr>
            <p:ph idx="1"/>
          </p:nvPr>
        </p:nvSpPr>
        <p:spPr/>
        <p:txBody>
          <a:bodyPr/>
          <a:lstStyle/>
          <a:p>
            <a:r>
              <a:rPr lang="en-US" altLang="zh-CN" dirty="0"/>
              <a:t>Main Page</a:t>
            </a:r>
            <a:endParaRPr lang="zh-CN" altLang="en-US" dirty="0"/>
          </a:p>
        </p:txBody>
      </p:sp>
      <p:sp>
        <p:nvSpPr>
          <p:cNvPr id="6" name="文本框 5">
            <a:extLst>
              <a:ext uri="{FF2B5EF4-FFF2-40B4-BE49-F238E27FC236}">
                <a16:creationId xmlns:a16="http://schemas.microsoft.com/office/drawing/2014/main" id="{03C662AC-66DD-4489-B480-C08D24EDF2A7}"/>
              </a:ext>
            </a:extLst>
          </p:cNvPr>
          <p:cNvSpPr txBox="1"/>
          <p:nvPr/>
        </p:nvSpPr>
        <p:spPr>
          <a:xfrm flipH="1">
            <a:off x="7982856" y="3222171"/>
            <a:ext cx="3868717" cy="2031325"/>
          </a:xfrm>
          <a:prstGeom prst="rect">
            <a:avLst/>
          </a:prstGeom>
          <a:noFill/>
        </p:spPr>
        <p:txBody>
          <a:bodyPr wrap="square" rtlCol="0">
            <a:spAutoFit/>
          </a:bodyPr>
          <a:lstStyle/>
          <a:p>
            <a:r>
              <a:rPr lang="en-US" altLang="zh-CN" dirty="0"/>
              <a:t>Node Types: 12</a:t>
            </a:r>
          </a:p>
          <a:p>
            <a:r>
              <a:rPr lang="en-US" altLang="zh-CN" dirty="0"/>
              <a:t>Node Nums: 934890</a:t>
            </a:r>
          </a:p>
          <a:p>
            <a:r>
              <a:rPr lang="en-US" altLang="zh-CN" dirty="0"/>
              <a:t>Relationship Types: 12</a:t>
            </a:r>
          </a:p>
          <a:p>
            <a:r>
              <a:rPr lang="en-US" altLang="zh-CN" dirty="0"/>
              <a:t>Relationship Nums: 3061804</a:t>
            </a:r>
          </a:p>
          <a:p>
            <a:r>
              <a:rPr lang="en-US" altLang="zh-CN" dirty="0"/>
              <a:t>Property Keys: 62</a:t>
            </a:r>
          </a:p>
          <a:p>
            <a:r>
              <a:rPr lang="en-US" altLang="zh-CN" dirty="0"/>
              <a:t>Graph Size: 13.36 GB</a:t>
            </a:r>
          </a:p>
          <a:p>
            <a:r>
              <a:rPr lang="en-US" altLang="zh-CN" dirty="0"/>
              <a:t>Graph Name: </a:t>
            </a:r>
            <a:r>
              <a:rPr lang="en-US" altLang="zh-CN" dirty="0" err="1"/>
              <a:t>foodKG</a:t>
            </a:r>
            <a:endParaRPr lang="zh-CN" altLang="en-US" dirty="0"/>
          </a:p>
        </p:txBody>
      </p:sp>
      <p:pic>
        <p:nvPicPr>
          <p:cNvPr id="5" name="图片 4">
            <a:extLst>
              <a:ext uri="{FF2B5EF4-FFF2-40B4-BE49-F238E27FC236}">
                <a16:creationId xmlns:a16="http://schemas.microsoft.com/office/drawing/2014/main" id="{7F83CA41-43C6-4D92-ACE4-4B2BC81B0FDC}"/>
              </a:ext>
            </a:extLst>
          </p:cNvPr>
          <p:cNvPicPr>
            <a:picLocks noChangeAspect="1"/>
          </p:cNvPicPr>
          <p:nvPr/>
        </p:nvPicPr>
        <p:blipFill>
          <a:blip r:embed="rId2"/>
          <a:stretch>
            <a:fillRect/>
          </a:stretch>
        </p:blipFill>
        <p:spPr>
          <a:xfrm>
            <a:off x="1425812" y="2638548"/>
            <a:ext cx="6234545" cy="3506932"/>
          </a:xfrm>
          <a:prstGeom prst="rect">
            <a:avLst/>
          </a:prstGeom>
        </p:spPr>
      </p:pic>
    </p:spTree>
    <p:extLst>
      <p:ext uri="{BB962C8B-B14F-4D97-AF65-F5344CB8AC3E}">
        <p14:creationId xmlns:p14="http://schemas.microsoft.com/office/powerpoint/2010/main" val="292222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20ACD5-4C20-44A0-98AE-2073A8D205CD}"/>
              </a:ext>
            </a:extLst>
          </p:cNvPr>
          <p:cNvSpPr>
            <a:spLocks noGrp="1"/>
          </p:cNvSpPr>
          <p:nvPr>
            <p:ph type="title"/>
          </p:nvPr>
        </p:nvSpPr>
        <p:spPr/>
        <p:txBody>
          <a:bodyPr/>
          <a:lstStyle/>
          <a:p>
            <a:pPr algn="ctr"/>
            <a:r>
              <a:rPr lang="en-US" altLang="zh-CN" dirty="0"/>
              <a:t>Number of Records in Support</a:t>
            </a:r>
            <a:endParaRPr lang="zh-CN" altLang="en-US" dirty="0"/>
          </a:p>
        </p:txBody>
      </p:sp>
      <p:graphicFrame>
        <p:nvGraphicFramePr>
          <p:cNvPr id="6" name="内容占位符 5">
            <a:extLst>
              <a:ext uri="{FF2B5EF4-FFF2-40B4-BE49-F238E27FC236}">
                <a16:creationId xmlns:a16="http://schemas.microsoft.com/office/drawing/2014/main" id="{5B569507-BE04-4F81-9CD5-CD922EEA5492}"/>
              </a:ext>
            </a:extLst>
          </p:cNvPr>
          <p:cNvGraphicFramePr>
            <a:graphicFrameLocks noGrp="1"/>
          </p:cNvGraphicFramePr>
          <p:nvPr>
            <p:ph idx="1"/>
            <p:extLst>
              <p:ext uri="{D42A27DB-BD31-4B8C-83A1-F6EECF244321}">
                <p14:modId xmlns:p14="http://schemas.microsoft.com/office/powerpoint/2010/main" val="3941868345"/>
              </p:ext>
            </p:extLst>
          </p:nvPr>
        </p:nvGraphicFramePr>
        <p:xfrm>
          <a:off x="1103314" y="2052638"/>
          <a:ext cx="8289339" cy="3337560"/>
        </p:xfrm>
        <a:graphic>
          <a:graphicData uri="http://schemas.openxmlformats.org/drawingml/2006/table">
            <a:tbl>
              <a:tblPr firstRow="1" bandRow="1">
                <a:tableStyleId>{5C22544A-7EE6-4342-B048-85BDC9FD1C3A}</a:tableStyleId>
              </a:tblPr>
              <a:tblGrid>
                <a:gridCol w="3451466">
                  <a:extLst>
                    <a:ext uri="{9D8B030D-6E8A-4147-A177-3AD203B41FA5}">
                      <a16:colId xmlns:a16="http://schemas.microsoft.com/office/drawing/2014/main" val="2508015952"/>
                    </a:ext>
                  </a:extLst>
                </a:gridCol>
                <a:gridCol w="2452339">
                  <a:extLst>
                    <a:ext uri="{9D8B030D-6E8A-4147-A177-3AD203B41FA5}">
                      <a16:colId xmlns:a16="http://schemas.microsoft.com/office/drawing/2014/main" val="829085031"/>
                    </a:ext>
                  </a:extLst>
                </a:gridCol>
                <a:gridCol w="2385534">
                  <a:extLst>
                    <a:ext uri="{9D8B030D-6E8A-4147-A177-3AD203B41FA5}">
                      <a16:colId xmlns:a16="http://schemas.microsoft.com/office/drawing/2014/main" val="3986119163"/>
                    </a:ext>
                  </a:extLst>
                </a:gridCol>
              </a:tblGrid>
              <a:tr h="370840">
                <a:tc>
                  <a:txBody>
                    <a:bodyPr/>
                    <a:lstStyle/>
                    <a:p>
                      <a:pPr algn="ctr"/>
                      <a:r>
                        <a:rPr lang="en-US" altLang="zh-CN" dirty="0"/>
                        <a:t>DataName</a:t>
                      </a:r>
                      <a:endParaRPr lang="zh-CN" altLang="en-US" dirty="0"/>
                    </a:p>
                  </a:txBody>
                  <a:tcPr/>
                </a:tc>
                <a:tc>
                  <a:txBody>
                    <a:bodyPr/>
                    <a:lstStyle/>
                    <a:p>
                      <a:pPr algn="ctr"/>
                      <a:r>
                        <a:rPr lang="en-US" altLang="zh-CN" dirty="0"/>
                        <a:t>FileName</a:t>
                      </a:r>
                      <a:endParaRPr lang="zh-CN" altLang="en-US" dirty="0"/>
                    </a:p>
                  </a:txBody>
                  <a:tcPr/>
                </a:tc>
                <a:tc>
                  <a:txBody>
                    <a:bodyPr/>
                    <a:lstStyle/>
                    <a:p>
                      <a:pPr algn="ctr"/>
                      <a:r>
                        <a:rPr lang="en-US" altLang="zh-CN" dirty="0"/>
                        <a:t>DataNum</a:t>
                      </a:r>
                      <a:endParaRPr lang="zh-CN" altLang="en-US" dirty="0"/>
                    </a:p>
                  </a:txBody>
                  <a:tcPr/>
                </a:tc>
                <a:extLst>
                  <a:ext uri="{0D108BD9-81ED-4DB2-BD59-A6C34878D82A}">
                    <a16:rowId xmlns:a16="http://schemas.microsoft.com/office/drawing/2014/main" val="2172453749"/>
                  </a:ext>
                </a:extLst>
              </a:tr>
              <a:tr h="370840">
                <a:tc>
                  <a:txBody>
                    <a:bodyPr/>
                    <a:lstStyle/>
                    <a:p>
                      <a:pPr algn="ctr"/>
                      <a:r>
                        <a:rPr lang="en-US" altLang="zh-CN" dirty="0"/>
                        <a:t>Food Group Description</a:t>
                      </a:r>
                      <a:endParaRPr lang="zh-CN" altLang="en-US" dirty="0"/>
                    </a:p>
                  </a:txBody>
                  <a:tcPr/>
                </a:tc>
                <a:tc>
                  <a:txBody>
                    <a:bodyPr/>
                    <a:lstStyle/>
                    <a:p>
                      <a:pPr algn="ctr"/>
                      <a:r>
                        <a:rPr lang="en-US" altLang="zh-CN" dirty="0"/>
                        <a:t>FD_GROUP</a:t>
                      </a:r>
                      <a:endParaRPr lang="zh-CN" altLang="en-US" dirty="0"/>
                    </a:p>
                  </a:txBody>
                  <a:tcPr/>
                </a:tc>
                <a:tc>
                  <a:txBody>
                    <a:bodyPr/>
                    <a:lstStyle/>
                    <a:p>
                      <a:pPr algn="ctr"/>
                      <a:r>
                        <a:rPr lang="en-US" altLang="zh-CN" dirty="0"/>
                        <a:t>25</a:t>
                      </a:r>
                      <a:endParaRPr lang="zh-CN" altLang="en-US" dirty="0"/>
                    </a:p>
                  </a:txBody>
                  <a:tcPr/>
                </a:tc>
                <a:extLst>
                  <a:ext uri="{0D108BD9-81ED-4DB2-BD59-A6C34878D82A}">
                    <a16:rowId xmlns:a16="http://schemas.microsoft.com/office/drawing/2014/main" val="52596299"/>
                  </a:ext>
                </a:extLst>
              </a:tr>
              <a:tr h="370840">
                <a:tc>
                  <a:txBody>
                    <a:bodyPr/>
                    <a:lstStyle/>
                    <a:p>
                      <a:pPr algn="ctr"/>
                      <a:r>
                        <a:rPr lang="en-US" altLang="zh-CN" dirty="0"/>
                        <a:t>Langual Factors</a:t>
                      </a:r>
                      <a:endParaRPr lang="zh-CN" altLang="en-US" dirty="0"/>
                    </a:p>
                  </a:txBody>
                  <a:tcPr/>
                </a:tc>
                <a:tc>
                  <a:txBody>
                    <a:bodyPr/>
                    <a:lstStyle/>
                    <a:p>
                      <a:pPr algn="ctr"/>
                      <a:r>
                        <a:rPr lang="en-US" altLang="zh-CN" dirty="0"/>
                        <a:t>LANGUAL</a:t>
                      </a:r>
                      <a:endParaRPr lang="zh-CN" altLang="en-US" dirty="0"/>
                    </a:p>
                  </a:txBody>
                  <a:tcPr/>
                </a:tc>
                <a:tc>
                  <a:txBody>
                    <a:bodyPr/>
                    <a:lstStyle/>
                    <a:p>
                      <a:pPr algn="ctr"/>
                      <a:r>
                        <a:rPr lang="en-US" altLang="zh-CN" dirty="0"/>
                        <a:t>37910</a:t>
                      </a:r>
                      <a:endParaRPr lang="zh-CN" altLang="en-US" dirty="0"/>
                    </a:p>
                  </a:txBody>
                  <a:tcPr/>
                </a:tc>
                <a:extLst>
                  <a:ext uri="{0D108BD9-81ED-4DB2-BD59-A6C34878D82A}">
                    <a16:rowId xmlns:a16="http://schemas.microsoft.com/office/drawing/2014/main" val="2024380493"/>
                  </a:ext>
                </a:extLst>
              </a:tr>
              <a:tr h="370840">
                <a:tc>
                  <a:txBody>
                    <a:bodyPr/>
                    <a:lstStyle/>
                    <a:p>
                      <a:pPr algn="ctr"/>
                      <a:r>
                        <a:rPr lang="en-US" altLang="zh-CN" dirty="0"/>
                        <a:t>Langual Factors Description</a:t>
                      </a:r>
                      <a:endParaRPr lang="zh-CN" altLang="en-US" dirty="0"/>
                    </a:p>
                  </a:txBody>
                  <a:tcPr/>
                </a:tc>
                <a:tc>
                  <a:txBody>
                    <a:bodyPr/>
                    <a:lstStyle/>
                    <a:p>
                      <a:pPr algn="ctr"/>
                      <a:r>
                        <a:rPr lang="en-US" altLang="zh-CN" dirty="0"/>
                        <a:t>LANGDESC</a:t>
                      </a:r>
                      <a:endParaRPr lang="zh-CN" altLang="en-US" dirty="0"/>
                    </a:p>
                  </a:txBody>
                  <a:tcPr/>
                </a:tc>
                <a:tc>
                  <a:txBody>
                    <a:bodyPr/>
                    <a:lstStyle/>
                    <a:p>
                      <a:pPr algn="ctr"/>
                      <a:r>
                        <a:rPr lang="en-US" altLang="zh-CN" dirty="0"/>
                        <a:t>773</a:t>
                      </a:r>
                      <a:endParaRPr lang="zh-CN" altLang="en-US" dirty="0"/>
                    </a:p>
                  </a:txBody>
                  <a:tcPr/>
                </a:tc>
                <a:extLst>
                  <a:ext uri="{0D108BD9-81ED-4DB2-BD59-A6C34878D82A}">
                    <a16:rowId xmlns:a16="http://schemas.microsoft.com/office/drawing/2014/main" val="2013347650"/>
                  </a:ext>
                </a:extLst>
              </a:tr>
              <a:tr h="370840">
                <a:tc>
                  <a:txBody>
                    <a:bodyPr/>
                    <a:lstStyle/>
                    <a:p>
                      <a:pPr algn="ctr"/>
                      <a:r>
                        <a:rPr lang="en-US" altLang="zh-CN" dirty="0"/>
                        <a:t>Nutrient Definitions</a:t>
                      </a:r>
                      <a:endParaRPr lang="zh-CN" altLang="en-US" dirty="0"/>
                    </a:p>
                  </a:txBody>
                  <a:tcPr/>
                </a:tc>
                <a:tc>
                  <a:txBody>
                    <a:bodyPr/>
                    <a:lstStyle/>
                    <a:p>
                      <a:pPr algn="ctr"/>
                      <a:r>
                        <a:rPr lang="en-US" altLang="zh-CN" dirty="0"/>
                        <a:t>NUTR_DEF</a:t>
                      </a:r>
                      <a:endParaRPr lang="zh-CN" altLang="en-US" dirty="0"/>
                    </a:p>
                  </a:txBody>
                  <a:tcPr/>
                </a:tc>
                <a:tc>
                  <a:txBody>
                    <a:bodyPr/>
                    <a:lstStyle/>
                    <a:p>
                      <a:pPr algn="ctr"/>
                      <a:r>
                        <a:rPr lang="en-US" altLang="zh-CN" dirty="0"/>
                        <a:t>149</a:t>
                      </a:r>
                    </a:p>
                  </a:txBody>
                  <a:tcPr/>
                </a:tc>
                <a:extLst>
                  <a:ext uri="{0D108BD9-81ED-4DB2-BD59-A6C34878D82A}">
                    <a16:rowId xmlns:a16="http://schemas.microsoft.com/office/drawing/2014/main" val="1363796717"/>
                  </a:ext>
                </a:extLst>
              </a:tr>
              <a:tr h="370840">
                <a:tc>
                  <a:txBody>
                    <a:bodyPr/>
                    <a:lstStyle/>
                    <a:p>
                      <a:pPr algn="ctr"/>
                      <a:r>
                        <a:rPr lang="en-US" altLang="zh-CN" dirty="0"/>
                        <a:t>Source Code</a:t>
                      </a:r>
                      <a:endParaRPr lang="zh-CN" altLang="en-US" dirty="0"/>
                    </a:p>
                  </a:txBody>
                  <a:tcPr/>
                </a:tc>
                <a:tc>
                  <a:txBody>
                    <a:bodyPr/>
                    <a:lstStyle/>
                    <a:p>
                      <a:pPr algn="ctr"/>
                      <a:r>
                        <a:rPr lang="en-US" altLang="zh-CN" dirty="0"/>
                        <a:t>SRC_CD</a:t>
                      </a:r>
                      <a:endParaRPr lang="zh-CN" altLang="en-US" dirty="0"/>
                    </a:p>
                  </a:txBody>
                  <a:tcPr/>
                </a:tc>
                <a:tc>
                  <a:txBody>
                    <a:bodyPr/>
                    <a:lstStyle/>
                    <a:p>
                      <a:pPr algn="ctr"/>
                      <a:r>
                        <a:rPr lang="en-US" altLang="zh-CN" dirty="0"/>
                        <a:t>10</a:t>
                      </a:r>
                      <a:endParaRPr lang="zh-CN" altLang="en-US" dirty="0"/>
                    </a:p>
                  </a:txBody>
                  <a:tcPr/>
                </a:tc>
                <a:extLst>
                  <a:ext uri="{0D108BD9-81ED-4DB2-BD59-A6C34878D82A}">
                    <a16:rowId xmlns:a16="http://schemas.microsoft.com/office/drawing/2014/main" val="2845833553"/>
                  </a:ext>
                </a:extLst>
              </a:tr>
              <a:tr h="370840">
                <a:tc>
                  <a:txBody>
                    <a:bodyPr/>
                    <a:lstStyle/>
                    <a:p>
                      <a:pPr algn="ctr"/>
                      <a:r>
                        <a:rPr lang="en-US" altLang="zh-CN" dirty="0"/>
                        <a:t>Data Derivation Code Des</a:t>
                      </a:r>
                      <a:endParaRPr lang="zh-CN" altLang="en-US" dirty="0"/>
                    </a:p>
                  </a:txBody>
                  <a:tcPr/>
                </a:tc>
                <a:tc>
                  <a:txBody>
                    <a:bodyPr/>
                    <a:lstStyle/>
                    <a:p>
                      <a:pPr algn="ctr"/>
                      <a:r>
                        <a:rPr lang="en-US" altLang="zh-CN" dirty="0"/>
                        <a:t>DERIV_CD</a:t>
                      </a:r>
                      <a:endParaRPr lang="zh-CN" altLang="en-US" dirty="0"/>
                    </a:p>
                  </a:txBody>
                  <a:tcPr/>
                </a:tc>
                <a:tc>
                  <a:txBody>
                    <a:bodyPr/>
                    <a:lstStyle/>
                    <a:p>
                      <a:pPr algn="ctr"/>
                      <a:r>
                        <a:rPr lang="en-US" altLang="zh-CN" dirty="0"/>
                        <a:t>56</a:t>
                      </a:r>
                    </a:p>
                  </a:txBody>
                  <a:tcPr/>
                </a:tc>
                <a:extLst>
                  <a:ext uri="{0D108BD9-81ED-4DB2-BD59-A6C34878D82A}">
                    <a16:rowId xmlns:a16="http://schemas.microsoft.com/office/drawing/2014/main" val="379005093"/>
                  </a:ext>
                </a:extLst>
              </a:tr>
              <a:tr h="370840">
                <a:tc>
                  <a:txBody>
                    <a:bodyPr/>
                    <a:lstStyle/>
                    <a:p>
                      <a:pPr algn="ctr"/>
                      <a:r>
                        <a:rPr lang="en-US" altLang="zh-CN" dirty="0"/>
                        <a:t>Sources of Data Link</a:t>
                      </a:r>
                      <a:endParaRPr lang="zh-CN" altLang="en-US" dirty="0"/>
                    </a:p>
                  </a:txBody>
                  <a:tcPr/>
                </a:tc>
                <a:tc>
                  <a:txBody>
                    <a:bodyPr/>
                    <a:lstStyle/>
                    <a:p>
                      <a:pPr algn="ctr"/>
                      <a:r>
                        <a:rPr lang="en-US" altLang="zh-CN" dirty="0"/>
                        <a:t>DATSRCLN</a:t>
                      </a:r>
                      <a:endParaRPr lang="zh-CN" altLang="en-US" dirty="0"/>
                    </a:p>
                  </a:txBody>
                  <a:tcPr/>
                </a:tc>
                <a:tc>
                  <a:txBody>
                    <a:bodyPr/>
                    <a:lstStyle/>
                    <a:p>
                      <a:pPr algn="ctr"/>
                      <a:r>
                        <a:rPr lang="en-US" altLang="zh-CN" dirty="0"/>
                        <a:t>228457</a:t>
                      </a:r>
                      <a:endParaRPr lang="zh-CN" altLang="en-US" dirty="0"/>
                    </a:p>
                  </a:txBody>
                  <a:tcPr/>
                </a:tc>
                <a:extLst>
                  <a:ext uri="{0D108BD9-81ED-4DB2-BD59-A6C34878D82A}">
                    <a16:rowId xmlns:a16="http://schemas.microsoft.com/office/drawing/2014/main" val="2118078257"/>
                  </a:ext>
                </a:extLst>
              </a:tr>
              <a:tr h="370840">
                <a:tc>
                  <a:txBody>
                    <a:bodyPr/>
                    <a:lstStyle/>
                    <a:p>
                      <a:pPr algn="ctr"/>
                      <a:r>
                        <a:rPr lang="en-US" altLang="zh-CN" dirty="0"/>
                        <a:t>Sources of Data</a:t>
                      </a:r>
                      <a:endParaRPr lang="zh-CN" altLang="en-US" dirty="0"/>
                    </a:p>
                  </a:txBody>
                  <a:tcPr/>
                </a:tc>
                <a:tc>
                  <a:txBody>
                    <a:bodyPr/>
                    <a:lstStyle/>
                    <a:p>
                      <a:pPr algn="ctr"/>
                      <a:r>
                        <a:rPr lang="en-US" altLang="zh-CN" dirty="0"/>
                        <a:t>DATA_SRC</a:t>
                      </a:r>
                      <a:endParaRPr lang="zh-CN" altLang="en-US" dirty="0"/>
                    </a:p>
                  </a:txBody>
                  <a:tcPr/>
                </a:tc>
                <a:tc>
                  <a:txBody>
                    <a:bodyPr/>
                    <a:lstStyle/>
                    <a:p>
                      <a:pPr algn="ctr"/>
                      <a:r>
                        <a:rPr lang="en-US" altLang="zh-CN" dirty="0"/>
                        <a:t>606</a:t>
                      </a:r>
                      <a:endParaRPr lang="zh-CN" altLang="en-US" dirty="0"/>
                    </a:p>
                  </a:txBody>
                  <a:tcPr/>
                </a:tc>
                <a:extLst>
                  <a:ext uri="{0D108BD9-81ED-4DB2-BD59-A6C34878D82A}">
                    <a16:rowId xmlns:a16="http://schemas.microsoft.com/office/drawing/2014/main" val="3288130051"/>
                  </a:ext>
                </a:extLst>
              </a:tr>
            </a:tbl>
          </a:graphicData>
        </a:graphic>
      </p:graphicFrame>
    </p:spTree>
    <p:extLst>
      <p:ext uri="{BB962C8B-B14F-4D97-AF65-F5344CB8AC3E}">
        <p14:creationId xmlns:p14="http://schemas.microsoft.com/office/powerpoint/2010/main" val="40723736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6C4919-1FCB-4DBF-9871-BC98E9F2F2AD}"/>
              </a:ext>
            </a:extLst>
          </p:cNvPr>
          <p:cNvSpPr>
            <a:spLocks noGrp="1"/>
          </p:cNvSpPr>
          <p:nvPr>
            <p:ph type="title"/>
          </p:nvPr>
        </p:nvSpPr>
        <p:spPr/>
        <p:txBody>
          <a:bodyPr/>
          <a:lstStyle/>
          <a:p>
            <a:pPr algn="ctr"/>
            <a:r>
              <a:rPr lang="en-US" altLang="zh-CN" dirty="0"/>
              <a:t>Example Graph</a:t>
            </a:r>
            <a:endParaRPr lang="zh-CN" altLang="en-US" dirty="0"/>
          </a:p>
        </p:txBody>
      </p:sp>
      <p:sp>
        <p:nvSpPr>
          <p:cNvPr id="3" name="内容占位符 2">
            <a:extLst>
              <a:ext uri="{FF2B5EF4-FFF2-40B4-BE49-F238E27FC236}">
                <a16:creationId xmlns:a16="http://schemas.microsoft.com/office/drawing/2014/main" id="{F73770C3-B1F5-4424-A038-CC6E5326884A}"/>
              </a:ext>
            </a:extLst>
          </p:cNvPr>
          <p:cNvSpPr>
            <a:spLocks noGrp="1"/>
          </p:cNvSpPr>
          <p:nvPr>
            <p:ph idx="1"/>
          </p:nvPr>
        </p:nvSpPr>
        <p:spPr/>
        <p:txBody>
          <a:bodyPr/>
          <a:lstStyle/>
          <a:p>
            <a:r>
              <a:rPr lang="en-US" altLang="zh-CN" dirty="0"/>
              <a:t>Detail zoom in a sub-graph:</a:t>
            </a:r>
            <a:r>
              <a:rPr lang="zh-CN" altLang="en-US" dirty="0"/>
              <a:t> </a:t>
            </a:r>
            <a:r>
              <a:rPr lang="en-US" altLang="zh-CN" dirty="0"/>
              <a:t>Node Details, Relationships, Summary</a:t>
            </a:r>
          </a:p>
        </p:txBody>
      </p:sp>
      <p:pic>
        <p:nvPicPr>
          <p:cNvPr id="5" name="图片 4">
            <a:extLst>
              <a:ext uri="{FF2B5EF4-FFF2-40B4-BE49-F238E27FC236}">
                <a16:creationId xmlns:a16="http://schemas.microsoft.com/office/drawing/2014/main" id="{F74E7351-AD1F-42DD-B4C6-AF7EFB06E08F}"/>
              </a:ext>
            </a:extLst>
          </p:cNvPr>
          <p:cNvPicPr>
            <a:picLocks noChangeAspect="1"/>
          </p:cNvPicPr>
          <p:nvPr/>
        </p:nvPicPr>
        <p:blipFill>
          <a:blip r:embed="rId2"/>
          <a:stretch>
            <a:fillRect/>
          </a:stretch>
        </p:blipFill>
        <p:spPr>
          <a:xfrm>
            <a:off x="2160349" y="2575717"/>
            <a:ext cx="6376245" cy="3586638"/>
          </a:xfrm>
          <a:prstGeom prst="rect">
            <a:avLst/>
          </a:prstGeom>
        </p:spPr>
      </p:pic>
    </p:spTree>
    <p:extLst>
      <p:ext uri="{BB962C8B-B14F-4D97-AF65-F5344CB8AC3E}">
        <p14:creationId xmlns:p14="http://schemas.microsoft.com/office/powerpoint/2010/main" val="34418418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563EDA-8119-45FA-AD1B-F2343225F8B3}"/>
              </a:ext>
            </a:extLst>
          </p:cNvPr>
          <p:cNvSpPr>
            <a:spLocks noGrp="1"/>
          </p:cNvSpPr>
          <p:nvPr>
            <p:ph type="title"/>
          </p:nvPr>
        </p:nvSpPr>
        <p:spPr/>
        <p:txBody>
          <a:bodyPr/>
          <a:lstStyle/>
          <a:p>
            <a:pPr algn="ctr"/>
            <a:r>
              <a:rPr lang="en-US" altLang="zh-CN" dirty="0"/>
              <a:t>Introduce of Cypher</a:t>
            </a:r>
            <a:endParaRPr lang="zh-CN" altLang="en-US" dirty="0"/>
          </a:p>
        </p:txBody>
      </p:sp>
      <p:sp>
        <p:nvSpPr>
          <p:cNvPr id="3" name="内容占位符 2">
            <a:extLst>
              <a:ext uri="{FF2B5EF4-FFF2-40B4-BE49-F238E27FC236}">
                <a16:creationId xmlns:a16="http://schemas.microsoft.com/office/drawing/2014/main" id="{9CB5D60B-ABE5-4A78-BFFA-D9AF341B9C6F}"/>
              </a:ext>
            </a:extLst>
          </p:cNvPr>
          <p:cNvSpPr>
            <a:spLocks noGrp="1"/>
          </p:cNvSpPr>
          <p:nvPr>
            <p:ph idx="1"/>
          </p:nvPr>
        </p:nvSpPr>
        <p:spPr/>
        <p:txBody>
          <a:bodyPr/>
          <a:lstStyle/>
          <a:p>
            <a:r>
              <a:rPr lang="en-US" altLang="zh-CN" dirty="0"/>
              <a:t>Cypher is Neo4j’s open graph query language. Cypher’s syntax provides a familiar way to match patterns of nodes and relationships in the graph.</a:t>
            </a:r>
          </a:p>
          <a:p>
            <a:r>
              <a:rPr lang="en-US" altLang="zh-CN" dirty="0" err="1"/>
              <a:t>Eg.</a:t>
            </a:r>
            <a:r>
              <a:rPr lang="en-US" altLang="zh-CN" dirty="0"/>
              <a:t> Cast of </a:t>
            </a:r>
            <a:r>
              <a:rPr lang="en-US" altLang="zh-CN" dirty="0" err="1"/>
              <a:t>food_Description</a:t>
            </a:r>
            <a:r>
              <a:rPr lang="en-US" altLang="zh-CN" dirty="0"/>
              <a:t> starting with “Apple”</a:t>
            </a:r>
          </a:p>
          <a:p>
            <a:pPr lvl="1"/>
            <a:r>
              <a:rPr lang="en-US" altLang="zh-CN" dirty="0"/>
              <a:t>MATCH (</a:t>
            </a:r>
            <a:r>
              <a:rPr lang="en-US" altLang="zh-CN" dirty="0" err="1"/>
              <a:t>foodD:foodDes</a:t>
            </a:r>
            <a:r>
              <a:rPr lang="en-US" altLang="zh-CN" dirty="0"/>
              <a:t>)-[:nutrient]-&gt;(</a:t>
            </a:r>
            <a:r>
              <a:rPr lang="en-US" altLang="zh-CN" dirty="0" err="1"/>
              <a:t>dataS:dataSrc</a:t>
            </a:r>
            <a:r>
              <a:rPr lang="en-US" altLang="zh-CN" dirty="0"/>
              <a:t>) </a:t>
            </a:r>
          </a:p>
          <a:p>
            <a:pPr lvl="1"/>
            <a:r>
              <a:rPr lang="en-US" altLang="zh-CN" dirty="0"/>
              <a:t>WHERE </a:t>
            </a:r>
            <a:r>
              <a:rPr lang="en-US" altLang="zh-CN" dirty="0" err="1"/>
              <a:t>foodD.title</a:t>
            </a:r>
            <a:r>
              <a:rPr lang="en-US" altLang="zh-CN" dirty="0"/>
              <a:t> STARTS WITH “Apple“ </a:t>
            </a:r>
          </a:p>
          <a:p>
            <a:pPr lvl="1"/>
            <a:r>
              <a:rPr lang="en-US" altLang="zh-CN" dirty="0"/>
              <a:t>RETURN </a:t>
            </a:r>
            <a:r>
              <a:rPr lang="en-US" altLang="zh-CN" dirty="0" err="1"/>
              <a:t>foodD.title</a:t>
            </a:r>
            <a:r>
              <a:rPr lang="en-US" altLang="zh-CN" dirty="0"/>
              <a:t> AS title, collect(foodD.name) AS cast </a:t>
            </a:r>
          </a:p>
          <a:p>
            <a:pPr lvl="1"/>
            <a:r>
              <a:rPr lang="en-US" altLang="zh-CN" dirty="0"/>
              <a:t>ORDER BY title ASC LIMIT 10;</a:t>
            </a:r>
          </a:p>
        </p:txBody>
      </p:sp>
    </p:spTree>
    <p:extLst>
      <p:ext uri="{BB962C8B-B14F-4D97-AF65-F5344CB8AC3E}">
        <p14:creationId xmlns:p14="http://schemas.microsoft.com/office/powerpoint/2010/main" val="13168272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889ADD-5A0E-484A-AA6A-1D62B5DE08F7}"/>
              </a:ext>
            </a:extLst>
          </p:cNvPr>
          <p:cNvSpPr>
            <a:spLocks noGrp="1"/>
          </p:cNvSpPr>
          <p:nvPr>
            <p:ph type="title"/>
          </p:nvPr>
        </p:nvSpPr>
        <p:spPr/>
        <p:txBody>
          <a:bodyPr/>
          <a:lstStyle/>
          <a:p>
            <a:pPr algn="ctr"/>
            <a:r>
              <a:rPr lang="en-US" altLang="zh-CN" dirty="0"/>
              <a:t>Interfaces of backend project</a:t>
            </a:r>
            <a:endParaRPr lang="zh-CN" altLang="en-US" dirty="0"/>
          </a:p>
        </p:txBody>
      </p:sp>
      <p:sp>
        <p:nvSpPr>
          <p:cNvPr id="3" name="内容占位符 2">
            <a:extLst>
              <a:ext uri="{FF2B5EF4-FFF2-40B4-BE49-F238E27FC236}">
                <a16:creationId xmlns:a16="http://schemas.microsoft.com/office/drawing/2014/main" id="{6FCD62AF-99A5-455C-995B-EA38DA9E6D89}"/>
              </a:ext>
            </a:extLst>
          </p:cNvPr>
          <p:cNvSpPr>
            <a:spLocks noGrp="1"/>
          </p:cNvSpPr>
          <p:nvPr>
            <p:ph idx="1"/>
          </p:nvPr>
        </p:nvSpPr>
        <p:spPr/>
        <p:txBody>
          <a:bodyPr/>
          <a:lstStyle/>
          <a:p>
            <a:r>
              <a:rPr lang="en-US" altLang="zh-CN" dirty="0"/>
              <a:t>List&lt;HashMap&gt; </a:t>
            </a:r>
            <a:r>
              <a:rPr lang="en-US" altLang="zh-CN" dirty="0" err="1"/>
              <a:t>getNodesByLabels</a:t>
            </a:r>
            <a:r>
              <a:rPr lang="en-US" altLang="zh-CN" dirty="0"/>
              <a:t>(String label, Integer num, List&lt;String&gt; keys);	</a:t>
            </a:r>
          </a:p>
          <a:p>
            <a:r>
              <a:rPr lang="en-US" altLang="zh-CN" dirty="0"/>
              <a:t>List&lt;Map&gt; </a:t>
            </a:r>
            <a:r>
              <a:rPr lang="en-US" altLang="zh-CN" dirty="0" err="1"/>
              <a:t>getRelationsByName</a:t>
            </a:r>
            <a:r>
              <a:rPr lang="en-US" altLang="zh-CN" dirty="0"/>
              <a:t>(String </a:t>
            </a:r>
            <a:r>
              <a:rPr lang="en-US" altLang="zh-CN" dirty="0" err="1"/>
              <a:t>relationName</a:t>
            </a:r>
            <a:r>
              <a:rPr lang="en-US" altLang="zh-CN" dirty="0"/>
              <a:t>, Integer num);	</a:t>
            </a:r>
          </a:p>
          <a:p>
            <a:r>
              <a:rPr lang="en-US" altLang="zh-CN" dirty="0"/>
              <a:t>HashMap&lt;String, String&gt; </a:t>
            </a:r>
            <a:r>
              <a:rPr lang="en-US" altLang="zh-CN" dirty="0" err="1"/>
              <a:t>getNodeById</a:t>
            </a:r>
            <a:r>
              <a:rPr lang="en-US" altLang="zh-CN" dirty="0"/>
              <a:t>(String </a:t>
            </a:r>
            <a:r>
              <a:rPr lang="en-US" altLang="zh-CN" dirty="0" err="1"/>
              <a:t>nodeId</a:t>
            </a:r>
            <a:r>
              <a:rPr lang="en-US" altLang="zh-CN" dirty="0"/>
              <a:t>, List&lt;String&gt; keys);</a:t>
            </a:r>
          </a:p>
          <a:p>
            <a:r>
              <a:rPr lang="en-US" altLang="zh-CN" dirty="0"/>
              <a:t>List&lt;Map&gt; </a:t>
            </a:r>
            <a:r>
              <a:rPr lang="en-US" altLang="zh-CN" dirty="0" err="1"/>
              <a:t>getRelationsOfNodeById</a:t>
            </a:r>
            <a:r>
              <a:rPr lang="en-US" altLang="zh-CN" dirty="0"/>
              <a:t>(String </a:t>
            </a:r>
            <a:r>
              <a:rPr lang="en-US" altLang="zh-CN" dirty="0" err="1"/>
              <a:t>nodeId</a:t>
            </a:r>
            <a:r>
              <a:rPr lang="en-US" altLang="zh-CN" dirty="0"/>
              <a:t>, Integer num);</a:t>
            </a:r>
          </a:p>
          <a:p>
            <a:r>
              <a:rPr lang="en-US" altLang="zh-CN" dirty="0"/>
              <a:t>List&lt;Map&gt; </a:t>
            </a:r>
            <a:r>
              <a:rPr lang="en-US" altLang="zh-CN" dirty="0" err="1"/>
              <a:t>findRelationsOfTwoNodes</a:t>
            </a:r>
            <a:r>
              <a:rPr lang="en-US" altLang="zh-CN" dirty="0"/>
              <a:t>(String nodeId1, String nodeId2);</a:t>
            </a:r>
          </a:p>
          <a:p>
            <a:endParaRPr lang="en-US" altLang="zh-CN" dirty="0"/>
          </a:p>
          <a:p>
            <a:endParaRPr lang="zh-CN" altLang="en-US" dirty="0"/>
          </a:p>
        </p:txBody>
      </p:sp>
    </p:spTree>
    <p:extLst>
      <p:ext uri="{BB962C8B-B14F-4D97-AF65-F5344CB8AC3E}">
        <p14:creationId xmlns:p14="http://schemas.microsoft.com/office/powerpoint/2010/main" val="21119024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57A548-7969-4AD4-A0E3-50E80EEC179D}"/>
              </a:ext>
            </a:extLst>
          </p:cNvPr>
          <p:cNvSpPr>
            <a:spLocks noGrp="1"/>
          </p:cNvSpPr>
          <p:nvPr>
            <p:ph type="title"/>
          </p:nvPr>
        </p:nvSpPr>
        <p:spPr/>
        <p:txBody>
          <a:bodyPr/>
          <a:lstStyle/>
          <a:p>
            <a:pPr algn="ctr"/>
            <a:r>
              <a:rPr lang="en-US" altLang="zh-CN" dirty="0"/>
              <a:t>The structure of backend project</a:t>
            </a:r>
            <a:endParaRPr lang="zh-CN" altLang="en-US" dirty="0"/>
          </a:p>
        </p:txBody>
      </p:sp>
      <p:pic>
        <p:nvPicPr>
          <p:cNvPr id="13" name="内容占位符 12">
            <a:extLst>
              <a:ext uri="{FF2B5EF4-FFF2-40B4-BE49-F238E27FC236}">
                <a16:creationId xmlns:a16="http://schemas.microsoft.com/office/drawing/2014/main" id="{9215CA89-7448-47D6-9219-DDF3F477F36F}"/>
              </a:ext>
            </a:extLst>
          </p:cNvPr>
          <p:cNvPicPr>
            <a:picLocks noGrp="1" noChangeAspect="1"/>
          </p:cNvPicPr>
          <p:nvPr>
            <p:ph idx="1"/>
          </p:nvPr>
        </p:nvPicPr>
        <p:blipFill>
          <a:blip r:embed="rId2"/>
          <a:stretch>
            <a:fillRect/>
          </a:stretch>
        </p:blipFill>
        <p:spPr>
          <a:xfrm>
            <a:off x="1227221" y="1636295"/>
            <a:ext cx="8470232" cy="4892842"/>
          </a:xfrm>
        </p:spPr>
      </p:pic>
    </p:spTree>
    <p:extLst>
      <p:ext uri="{BB962C8B-B14F-4D97-AF65-F5344CB8AC3E}">
        <p14:creationId xmlns:p14="http://schemas.microsoft.com/office/powerpoint/2010/main" val="14662387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1A64B8-993E-434E-AFD1-9433DE0DE125}"/>
              </a:ext>
            </a:extLst>
          </p:cNvPr>
          <p:cNvSpPr>
            <a:spLocks noGrp="1"/>
          </p:cNvSpPr>
          <p:nvPr>
            <p:ph type="title"/>
          </p:nvPr>
        </p:nvSpPr>
        <p:spPr/>
        <p:txBody>
          <a:bodyPr/>
          <a:lstStyle/>
          <a:p>
            <a:pPr algn="ctr"/>
            <a:r>
              <a:rPr lang="en-US" altLang="zh-CN" dirty="0"/>
              <a:t>More interesting and useful applications of KG</a:t>
            </a:r>
            <a:endParaRPr lang="zh-CN" altLang="en-US" dirty="0"/>
          </a:p>
        </p:txBody>
      </p:sp>
      <p:sp>
        <p:nvSpPr>
          <p:cNvPr id="3" name="内容占位符 2">
            <a:extLst>
              <a:ext uri="{FF2B5EF4-FFF2-40B4-BE49-F238E27FC236}">
                <a16:creationId xmlns:a16="http://schemas.microsoft.com/office/drawing/2014/main" id="{868CF02E-1EDF-4DD7-8159-7F6EA6E3324D}"/>
              </a:ext>
            </a:extLst>
          </p:cNvPr>
          <p:cNvSpPr>
            <a:spLocks noGrp="1"/>
          </p:cNvSpPr>
          <p:nvPr>
            <p:ph idx="1"/>
          </p:nvPr>
        </p:nvSpPr>
        <p:spPr/>
        <p:txBody>
          <a:bodyPr/>
          <a:lstStyle/>
          <a:p>
            <a:r>
              <a:rPr lang="en-US" altLang="zh-CN" dirty="0"/>
              <a:t>Conversational recommendation system</a:t>
            </a:r>
          </a:p>
          <a:p>
            <a:r>
              <a:rPr lang="en-US" altLang="zh-CN" dirty="0"/>
              <a:t>Wellness and </a:t>
            </a:r>
            <a:r>
              <a:rPr lang="en-US" altLang="zh-CN" dirty="0" err="1"/>
              <a:t>Dietlens</a:t>
            </a:r>
            <a:endParaRPr lang="en-US" altLang="zh-CN" dirty="0"/>
          </a:p>
          <a:p>
            <a:r>
              <a:rPr lang="en-US" altLang="zh-CN" dirty="0"/>
              <a:t>…</a:t>
            </a:r>
            <a:endParaRPr lang="zh-CN" altLang="en-US" dirty="0"/>
          </a:p>
        </p:txBody>
      </p:sp>
      <p:sp>
        <p:nvSpPr>
          <p:cNvPr id="5" name="文本框 4">
            <a:extLst>
              <a:ext uri="{FF2B5EF4-FFF2-40B4-BE49-F238E27FC236}">
                <a16:creationId xmlns:a16="http://schemas.microsoft.com/office/drawing/2014/main" id="{BEECC399-EAF9-473E-AC66-6DF83494E03E}"/>
              </a:ext>
            </a:extLst>
          </p:cNvPr>
          <p:cNvSpPr txBox="1"/>
          <p:nvPr/>
        </p:nvSpPr>
        <p:spPr>
          <a:xfrm>
            <a:off x="1103312" y="3954715"/>
            <a:ext cx="7599817" cy="923330"/>
          </a:xfrm>
          <a:prstGeom prst="rect">
            <a:avLst/>
          </a:prstGeom>
          <a:noFill/>
        </p:spPr>
        <p:txBody>
          <a:bodyPr wrap="square" rtlCol="0">
            <a:spAutoFit/>
          </a:bodyPr>
          <a:lstStyle/>
          <a:p>
            <a:r>
              <a:rPr lang="en-US" altLang="zh-CN" dirty="0"/>
              <a:t>This project (</a:t>
            </a:r>
            <a:r>
              <a:rPr lang="en-US" altLang="zh-CN" dirty="0" err="1"/>
              <a:t>FoodKG</a:t>
            </a:r>
            <a:r>
              <a:rPr lang="en-US" altLang="zh-CN" dirty="0"/>
              <a:t>) and another ( </a:t>
            </a:r>
            <a:r>
              <a:rPr lang="en-US" altLang="zh-CN" dirty="0" err="1"/>
              <a:t>DiseaseKG</a:t>
            </a:r>
            <a:r>
              <a:rPr lang="en-US" altLang="zh-CN" dirty="0"/>
              <a:t>) are developed together. They will be connected to form a more valuable and more complex system as soon as possible</a:t>
            </a:r>
            <a:endParaRPr lang="zh-CN" altLang="en-US" dirty="0"/>
          </a:p>
        </p:txBody>
      </p:sp>
    </p:spTree>
    <p:extLst>
      <p:ext uri="{BB962C8B-B14F-4D97-AF65-F5344CB8AC3E}">
        <p14:creationId xmlns:p14="http://schemas.microsoft.com/office/powerpoint/2010/main" val="6278918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338D9A-9305-41D4-A5FE-84C9C4363262}"/>
              </a:ext>
            </a:extLst>
          </p:cNvPr>
          <p:cNvSpPr>
            <a:spLocks noGrp="1"/>
          </p:cNvSpPr>
          <p:nvPr>
            <p:ph type="title"/>
          </p:nvPr>
        </p:nvSpPr>
        <p:spPr/>
        <p:txBody>
          <a:bodyPr/>
          <a:lstStyle/>
          <a:p>
            <a:pPr algn="ctr"/>
            <a:r>
              <a:rPr lang="en-US" altLang="zh-CN" dirty="0"/>
              <a:t>The Project</a:t>
            </a:r>
            <a:endParaRPr lang="zh-CN" altLang="en-US" dirty="0"/>
          </a:p>
        </p:txBody>
      </p:sp>
      <p:sp>
        <p:nvSpPr>
          <p:cNvPr id="3" name="内容占位符 2">
            <a:extLst>
              <a:ext uri="{FF2B5EF4-FFF2-40B4-BE49-F238E27FC236}">
                <a16:creationId xmlns:a16="http://schemas.microsoft.com/office/drawing/2014/main" id="{C46FDD3A-6944-451A-A0EC-AABD7D9E24CC}"/>
              </a:ext>
            </a:extLst>
          </p:cNvPr>
          <p:cNvSpPr>
            <a:spLocks noGrp="1"/>
          </p:cNvSpPr>
          <p:nvPr>
            <p:ph idx="1"/>
          </p:nvPr>
        </p:nvSpPr>
        <p:spPr/>
        <p:txBody>
          <a:bodyPr/>
          <a:lstStyle/>
          <a:p>
            <a:r>
              <a:rPr lang="en-US" altLang="zh-CN" dirty="0"/>
              <a:t>The </a:t>
            </a:r>
            <a:r>
              <a:rPr lang="en-US" altLang="zh-CN" dirty="0" err="1"/>
              <a:t>github</a:t>
            </a:r>
            <a:r>
              <a:rPr lang="en-US" altLang="zh-CN" dirty="0"/>
              <a:t> address of this KG project:</a:t>
            </a:r>
          </a:p>
          <a:p>
            <a:pPr lvl="1"/>
            <a:r>
              <a:rPr lang="en-US" altLang="zh-CN" dirty="0">
                <a:hlinkClick r:id="rId2"/>
              </a:rPr>
              <a:t>https://github.com/Daviddddl/myKG</a:t>
            </a:r>
            <a:endParaRPr lang="en-US" altLang="zh-CN" dirty="0"/>
          </a:p>
          <a:p>
            <a:r>
              <a:rPr lang="en-US" altLang="zh-CN" dirty="0"/>
              <a:t>The </a:t>
            </a:r>
            <a:r>
              <a:rPr lang="en-US" altLang="zh-CN" dirty="0" err="1"/>
              <a:t>github</a:t>
            </a:r>
            <a:r>
              <a:rPr lang="en-US" altLang="zh-CN" dirty="0"/>
              <a:t> address of disease KG project:</a:t>
            </a:r>
          </a:p>
          <a:p>
            <a:pPr lvl="1"/>
            <a:r>
              <a:rPr lang="en-US" altLang="zh-CN" dirty="0">
                <a:hlinkClick r:id="rId3"/>
              </a:rPr>
              <a:t>https://github.com/Daviddddl/Data_Policy_Corpus</a:t>
            </a:r>
            <a:endParaRPr lang="en-US" altLang="zh-CN" dirty="0"/>
          </a:p>
          <a:p>
            <a:r>
              <a:rPr lang="en-US" altLang="zh-CN" dirty="0"/>
              <a:t>The </a:t>
            </a:r>
            <a:r>
              <a:rPr lang="en-US" altLang="zh-CN" dirty="0" err="1"/>
              <a:t>url</a:t>
            </a:r>
            <a:r>
              <a:rPr lang="en-US" altLang="zh-CN" dirty="0"/>
              <a:t> of this KG project: (only in NUS)</a:t>
            </a:r>
          </a:p>
          <a:p>
            <a:pPr lvl="1"/>
            <a:r>
              <a:rPr lang="en-US" altLang="zh-CN" dirty="0">
                <a:hlinkClick r:id="rId4"/>
              </a:rPr>
              <a:t>http://172.29.34.69:7474/browser/</a:t>
            </a:r>
            <a:endParaRPr lang="en-US" altLang="zh-CN" dirty="0"/>
          </a:p>
          <a:p>
            <a:pPr marL="457200" lvl="1" indent="0" algn="ctr">
              <a:buNone/>
            </a:pPr>
            <a:endParaRPr lang="zh-CN" altLang="en-US" dirty="0"/>
          </a:p>
        </p:txBody>
      </p:sp>
    </p:spTree>
    <p:extLst>
      <p:ext uri="{BB962C8B-B14F-4D97-AF65-F5344CB8AC3E}">
        <p14:creationId xmlns:p14="http://schemas.microsoft.com/office/powerpoint/2010/main" val="3572362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37C590-63D5-4EFD-A0D3-25C3B44E5FEC}"/>
              </a:ext>
            </a:extLst>
          </p:cNvPr>
          <p:cNvSpPr>
            <a:spLocks noGrp="1"/>
          </p:cNvSpPr>
          <p:nvPr>
            <p:ph type="title"/>
          </p:nvPr>
        </p:nvSpPr>
        <p:spPr/>
        <p:txBody>
          <a:bodyPr/>
          <a:lstStyle/>
          <a:p>
            <a:pPr algn="ctr"/>
            <a:r>
              <a:rPr lang="en-US" altLang="zh-CN" dirty="0"/>
              <a:t>Data Relationship</a:t>
            </a:r>
            <a:endParaRPr lang="zh-CN" altLang="en-US" dirty="0"/>
          </a:p>
        </p:txBody>
      </p:sp>
      <p:graphicFrame>
        <p:nvGraphicFramePr>
          <p:cNvPr id="3" name="图示 2">
            <a:extLst>
              <a:ext uri="{FF2B5EF4-FFF2-40B4-BE49-F238E27FC236}">
                <a16:creationId xmlns:a16="http://schemas.microsoft.com/office/drawing/2014/main" id="{BFF4733D-821C-4739-A710-35BCF2C85124}"/>
              </a:ext>
            </a:extLst>
          </p:cNvPr>
          <p:cNvGraphicFramePr/>
          <p:nvPr>
            <p:extLst>
              <p:ext uri="{D42A27DB-BD31-4B8C-83A1-F6EECF244321}">
                <p14:modId xmlns:p14="http://schemas.microsoft.com/office/powerpoint/2010/main" val="3554268618"/>
              </p:ext>
            </p:extLst>
          </p:nvPr>
        </p:nvGraphicFramePr>
        <p:xfrm>
          <a:off x="2032000" y="1548063"/>
          <a:ext cx="7882021" cy="45902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40313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87CEBD-E363-46F9-B7AE-B955034443B8}"/>
              </a:ext>
            </a:extLst>
          </p:cNvPr>
          <p:cNvSpPr>
            <a:spLocks noGrp="1"/>
          </p:cNvSpPr>
          <p:nvPr>
            <p:ph type="title"/>
          </p:nvPr>
        </p:nvSpPr>
        <p:spPr/>
        <p:txBody>
          <a:bodyPr/>
          <a:lstStyle/>
          <a:p>
            <a:pPr algn="ctr"/>
            <a:r>
              <a:rPr lang="en-US" altLang="zh-CN" dirty="0"/>
              <a:t>Explanation of Food Description File</a:t>
            </a:r>
            <a:endParaRPr lang="zh-CN" altLang="en-US" dirty="0"/>
          </a:p>
        </p:txBody>
      </p:sp>
      <p:sp>
        <p:nvSpPr>
          <p:cNvPr id="3" name="内容占位符 2">
            <a:extLst>
              <a:ext uri="{FF2B5EF4-FFF2-40B4-BE49-F238E27FC236}">
                <a16:creationId xmlns:a16="http://schemas.microsoft.com/office/drawing/2014/main" id="{1ACA4D23-21EE-413F-B8D7-9D7C445B3B77}"/>
              </a:ext>
            </a:extLst>
          </p:cNvPr>
          <p:cNvSpPr>
            <a:spLocks noGrp="1"/>
          </p:cNvSpPr>
          <p:nvPr>
            <p:ph idx="1"/>
          </p:nvPr>
        </p:nvSpPr>
        <p:spPr/>
        <p:txBody>
          <a:bodyPr>
            <a:normAutofit/>
          </a:bodyPr>
          <a:lstStyle/>
          <a:p>
            <a:r>
              <a:rPr lang="en-US" altLang="zh-CN" dirty="0"/>
              <a:t>The Food Description file contains long and short descriptions and food group designators for all food items, along with common names, manufacturer name, scientific name, percentage and description of refuse, and factors used for calculating protein and kilocalories, if applicable.</a:t>
            </a:r>
          </a:p>
          <a:p>
            <a:r>
              <a:rPr lang="en-US" altLang="zh-CN" dirty="0"/>
              <a:t>Relationships between the Food Description file and other files:</a:t>
            </a:r>
          </a:p>
          <a:p>
            <a:pPr lvl="1"/>
            <a:r>
              <a:rPr lang="en-US" altLang="zh-CN" sz="1600" dirty="0"/>
              <a:t>Links to the Food Group Description file by the FdGrp_Cd field</a:t>
            </a:r>
          </a:p>
          <a:p>
            <a:pPr lvl="1"/>
            <a:r>
              <a:rPr lang="en-US" altLang="zh-CN" sz="1600" dirty="0"/>
              <a:t>Links to the Nutrient Data file by the NDB_No field</a:t>
            </a:r>
          </a:p>
          <a:p>
            <a:pPr lvl="1"/>
            <a:r>
              <a:rPr lang="en-US" altLang="zh-CN" sz="1600" dirty="0"/>
              <a:t>Links to the Weight file by the NDB_No field</a:t>
            </a:r>
          </a:p>
          <a:p>
            <a:pPr lvl="1"/>
            <a:r>
              <a:rPr lang="en-US" altLang="zh-CN" sz="1600" dirty="0"/>
              <a:t>Links to the Footnote file by the NDB_No field</a:t>
            </a:r>
          </a:p>
          <a:p>
            <a:pPr lvl="1"/>
            <a:r>
              <a:rPr lang="en-US" altLang="zh-CN" sz="1600" dirty="0"/>
              <a:t>Links to the LanguaL Factor file by the NDB_No field </a:t>
            </a:r>
            <a:endParaRPr lang="zh-CN" altLang="en-US" sz="1600" dirty="0"/>
          </a:p>
        </p:txBody>
      </p:sp>
    </p:spTree>
    <p:extLst>
      <p:ext uri="{BB962C8B-B14F-4D97-AF65-F5344CB8AC3E}">
        <p14:creationId xmlns:p14="http://schemas.microsoft.com/office/powerpoint/2010/main" val="2306160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a:t>
            </a:r>
            <a:r>
              <a:rPr lang="en-US" altLang="zh-CN" dirty="0" err="1"/>
              <a:t>FoodDes</a:t>
            </a:r>
            <a:r>
              <a:rPr lang="en-US" altLang="zh-CN" dirty="0"/>
              <a:t> Node of KG </a:t>
            </a:r>
            <a:endParaRPr lang="zh-CN" altLang="en-US" dirty="0"/>
          </a:p>
        </p:txBody>
      </p:sp>
      <p:pic>
        <p:nvPicPr>
          <p:cNvPr id="4" name="内容占位符 3">
            <a:extLst>
              <a:ext uri="{FF2B5EF4-FFF2-40B4-BE49-F238E27FC236}">
                <a16:creationId xmlns:a16="http://schemas.microsoft.com/office/drawing/2014/main" id="{520AC0B4-51EA-4F39-98C6-8AE231169687}"/>
              </a:ext>
            </a:extLst>
          </p:cNvPr>
          <p:cNvPicPr>
            <a:picLocks noGrp="1" noChangeAspect="1"/>
          </p:cNvPicPr>
          <p:nvPr>
            <p:ph idx="1"/>
          </p:nvPr>
        </p:nvPicPr>
        <p:blipFill>
          <a:blip r:embed="rId2"/>
          <a:stretch>
            <a:fillRect/>
          </a:stretch>
        </p:blipFill>
        <p:spPr>
          <a:xfrm>
            <a:off x="646111" y="1767630"/>
            <a:ext cx="7459132" cy="4195762"/>
          </a:xfrm>
          <a:prstGeom prst="rect">
            <a:avLst/>
          </a:prstGeom>
        </p:spPr>
      </p:pic>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 name="矩形 11">
            <a:extLst>
              <a:ext uri="{FF2B5EF4-FFF2-40B4-BE49-F238E27FC236}">
                <a16:creationId xmlns:a16="http://schemas.microsoft.com/office/drawing/2014/main" id="{EC0A64EC-3CBA-4E79-89EE-400CF145B366}"/>
              </a:ext>
            </a:extLst>
          </p:cNvPr>
          <p:cNvSpPr/>
          <p:nvPr/>
        </p:nvSpPr>
        <p:spPr>
          <a:xfrm>
            <a:off x="8105243" y="1614101"/>
            <a:ext cx="6096000" cy="4247317"/>
          </a:xfrm>
          <a:prstGeom prst="rect">
            <a:avLst/>
          </a:prstGeom>
        </p:spPr>
        <p:txBody>
          <a:bodyPr>
            <a:spAutoFit/>
          </a:bodyPr>
          <a:lstStyle/>
          <a:p>
            <a:endParaRPr lang="en-US" altLang="zh-CN" dirty="0"/>
          </a:p>
          <a:p>
            <a:r>
              <a:rPr lang="en-US" altLang="zh-CN" dirty="0"/>
              <a:t>    private String </a:t>
            </a:r>
            <a:r>
              <a:rPr lang="en-US" altLang="zh-CN" dirty="0" err="1"/>
              <a:t>ndbNo</a:t>
            </a:r>
            <a:r>
              <a:rPr lang="en-US" altLang="zh-CN" dirty="0"/>
              <a:t>;</a:t>
            </a:r>
          </a:p>
          <a:p>
            <a:r>
              <a:rPr lang="en-US" altLang="zh-CN" dirty="0"/>
              <a:t>    private String </a:t>
            </a:r>
            <a:r>
              <a:rPr lang="en-US" altLang="zh-CN" dirty="0" err="1"/>
              <a:t>fdGrpCd</a:t>
            </a:r>
            <a:r>
              <a:rPr lang="en-US" altLang="zh-CN" dirty="0"/>
              <a:t>;</a:t>
            </a:r>
          </a:p>
          <a:p>
            <a:r>
              <a:rPr lang="en-US" altLang="zh-CN" dirty="0"/>
              <a:t>    private String </a:t>
            </a:r>
            <a:r>
              <a:rPr lang="en-US" altLang="zh-CN" dirty="0" err="1"/>
              <a:t>longDesc</a:t>
            </a:r>
            <a:r>
              <a:rPr lang="en-US" altLang="zh-CN" dirty="0"/>
              <a:t>;</a:t>
            </a:r>
          </a:p>
          <a:p>
            <a:r>
              <a:rPr lang="en-US" altLang="zh-CN" dirty="0"/>
              <a:t>    private String </a:t>
            </a:r>
            <a:r>
              <a:rPr lang="en-US" altLang="zh-CN" dirty="0" err="1"/>
              <a:t>shrtDesc</a:t>
            </a:r>
            <a:r>
              <a:rPr lang="en-US" altLang="zh-CN" dirty="0"/>
              <a:t>;</a:t>
            </a:r>
          </a:p>
          <a:p>
            <a:r>
              <a:rPr lang="en-US" altLang="zh-CN" dirty="0"/>
              <a:t>    private String </a:t>
            </a:r>
            <a:r>
              <a:rPr lang="en-US" altLang="zh-CN" dirty="0" err="1"/>
              <a:t>comName</a:t>
            </a:r>
            <a:r>
              <a:rPr lang="en-US" altLang="zh-CN" dirty="0"/>
              <a:t>;</a:t>
            </a:r>
          </a:p>
          <a:p>
            <a:r>
              <a:rPr lang="en-US" altLang="zh-CN" dirty="0"/>
              <a:t>    private String </a:t>
            </a:r>
            <a:r>
              <a:rPr lang="en-US" altLang="zh-CN" dirty="0" err="1"/>
              <a:t>manufacName</a:t>
            </a:r>
            <a:r>
              <a:rPr lang="en-US" altLang="zh-CN" dirty="0"/>
              <a:t>;</a:t>
            </a:r>
          </a:p>
          <a:p>
            <a:r>
              <a:rPr lang="en-US" altLang="zh-CN" dirty="0"/>
              <a:t>    private String survey;</a:t>
            </a:r>
          </a:p>
          <a:p>
            <a:r>
              <a:rPr lang="en-US" altLang="zh-CN" dirty="0"/>
              <a:t>    private String </a:t>
            </a:r>
            <a:r>
              <a:rPr lang="en-US" altLang="zh-CN" dirty="0" err="1"/>
              <a:t>refDesc</a:t>
            </a:r>
            <a:r>
              <a:rPr lang="en-US" altLang="zh-CN" dirty="0"/>
              <a:t>;</a:t>
            </a:r>
          </a:p>
          <a:p>
            <a:r>
              <a:rPr lang="en-US" altLang="zh-CN" dirty="0"/>
              <a:t>    private String refuse;</a:t>
            </a:r>
          </a:p>
          <a:p>
            <a:r>
              <a:rPr lang="en-US" altLang="zh-CN" dirty="0"/>
              <a:t>    private String </a:t>
            </a:r>
            <a:r>
              <a:rPr lang="en-US" altLang="zh-CN" dirty="0" err="1"/>
              <a:t>sciName</a:t>
            </a:r>
            <a:r>
              <a:rPr lang="en-US" altLang="zh-CN" dirty="0"/>
              <a:t>;</a:t>
            </a:r>
          </a:p>
          <a:p>
            <a:r>
              <a:rPr lang="en-US" altLang="zh-CN" dirty="0"/>
              <a:t>    private String </a:t>
            </a:r>
            <a:r>
              <a:rPr lang="en-US" altLang="zh-CN" dirty="0" err="1"/>
              <a:t>nFactor</a:t>
            </a:r>
            <a:r>
              <a:rPr lang="en-US" altLang="zh-CN" dirty="0"/>
              <a:t>;</a:t>
            </a:r>
          </a:p>
          <a:p>
            <a:r>
              <a:rPr lang="en-US" altLang="zh-CN" dirty="0"/>
              <a:t>    private String </a:t>
            </a:r>
            <a:r>
              <a:rPr lang="en-US" altLang="zh-CN" dirty="0" err="1"/>
              <a:t>proFactor</a:t>
            </a:r>
            <a:r>
              <a:rPr lang="en-US" altLang="zh-CN" dirty="0"/>
              <a:t>;</a:t>
            </a:r>
          </a:p>
          <a:p>
            <a:r>
              <a:rPr lang="en-US" altLang="zh-CN" dirty="0"/>
              <a:t>    private String </a:t>
            </a:r>
            <a:r>
              <a:rPr lang="en-US" altLang="zh-CN" dirty="0" err="1"/>
              <a:t>fatFactor</a:t>
            </a:r>
            <a:r>
              <a:rPr lang="en-US" altLang="zh-CN" dirty="0"/>
              <a:t>;</a:t>
            </a:r>
          </a:p>
          <a:p>
            <a:r>
              <a:rPr lang="en-US" altLang="zh-CN" dirty="0"/>
              <a:t>    private String </a:t>
            </a:r>
            <a:r>
              <a:rPr lang="en-US" altLang="zh-CN" dirty="0" err="1"/>
              <a:t>choFactor</a:t>
            </a:r>
            <a:r>
              <a:rPr lang="en-US" altLang="zh-CN" dirty="0"/>
              <a:t>;</a:t>
            </a:r>
            <a:endParaRPr lang="zh-CN" altLang="en-US" dirty="0"/>
          </a:p>
        </p:txBody>
      </p:sp>
    </p:spTree>
    <p:extLst>
      <p:ext uri="{BB962C8B-B14F-4D97-AF65-F5344CB8AC3E}">
        <p14:creationId xmlns:p14="http://schemas.microsoft.com/office/powerpoint/2010/main" val="495080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89BDF6-6AB5-4781-B4E7-C68541D362C6}"/>
              </a:ext>
            </a:extLst>
          </p:cNvPr>
          <p:cNvSpPr>
            <a:spLocks noGrp="1"/>
          </p:cNvSpPr>
          <p:nvPr>
            <p:ph type="title"/>
          </p:nvPr>
        </p:nvSpPr>
        <p:spPr/>
        <p:txBody>
          <a:bodyPr/>
          <a:lstStyle/>
          <a:p>
            <a:r>
              <a:rPr lang="en-US" altLang="zh-CN" dirty="0"/>
              <a:t>Explanation of Food Group Description File</a:t>
            </a:r>
            <a:endParaRPr lang="zh-CN" altLang="en-US" dirty="0"/>
          </a:p>
        </p:txBody>
      </p:sp>
      <p:sp>
        <p:nvSpPr>
          <p:cNvPr id="3" name="内容占位符 2">
            <a:extLst>
              <a:ext uri="{FF2B5EF4-FFF2-40B4-BE49-F238E27FC236}">
                <a16:creationId xmlns:a16="http://schemas.microsoft.com/office/drawing/2014/main" id="{86EE266C-CC50-463B-994D-D164C436B437}"/>
              </a:ext>
            </a:extLst>
          </p:cNvPr>
          <p:cNvSpPr>
            <a:spLocks noGrp="1"/>
          </p:cNvSpPr>
          <p:nvPr>
            <p:ph idx="1"/>
          </p:nvPr>
        </p:nvSpPr>
        <p:spPr/>
        <p:txBody>
          <a:bodyPr/>
          <a:lstStyle/>
          <a:p>
            <a:r>
              <a:rPr lang="en-US" altLang="zh-CN" dirty="0"/>
              <a:t>The Food Group Description file is a support file for the Food Description file and lists the food groups used in this KG and their descriptions. </a:t>
            </a:r>
          </a:p>
          <a:p>
            <a:r>
              <a:rPr lang="en-US" altLang="zh-CN" dirty="0"/>
              <a:t>Relationships between the Food Group Description file and other files:</a:t>
            </a:r>
          </a:p>
          <a:p>
            <a:pPr lvl="1"/>
            <a:r>
              <a:rPr lang="en-US" altLang="zh-CN" sz="1600" dirty="0"/>
              <a:t>Links to the Food Description file by FdGrp_Cd </a:t>
            </a:r>
            <a:endParaRPr lang="zh-CN" altLang="en-US" sz="1600" dirty="0"/>
          </a:p>
        </p:txBody>
      </p:sp>
    </p:spTree>
    <p:extLst>
      <p:ext uri="{BB962C8B-B14F-4D97-AF65-F5344CB8AC3E}">
        <p14:creationId xmlns:p14="http://schemas.microsoft.com/office/powerpoint/2010/main" val="1598235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4C89F-6663-4916-85C3-F10BD6579540}"/>
              </a:ext>
            </a:extLst>
          </p:cNvPr>
          <p:cNvSpPr>
            <a:spLocks noGrp="1"/>
          </p:cNvSpPr>
          <p:nvPr>
            <p:ph type="title"/>
          </p:nvPr>
        </p:nvSpPr>
        <p:spPr/>
        <p:txBody>
          <a:bodyPr/>
          <a:lstStyle/>
          <a:p>
            <a:r>
              <a:rPr lang="en-US" altLang="zh-CN" dirty="0" err="1"/>
              <a:t>Eg.</a:t>
            </a:r>
            <a:r>
              <a:rPr lang="en-US" altLang="zh-CN" dirty="0"/>
              <a:t> A </a:t>
            </a:r>
            <a:r>
              <a:rPr lang="en-US" altLang="zh-CN" dirty="0" err="1"/>
              <a:t>FdGroup</a:t>
            </a:r>
            <a:r>
              <a:rPr lang="en-US" altLang="zh-CN" dirty="0"/>
              <a:t> Node of KG </a:t>
            </a:r>
            <a:endParaRPr lang="zh-CN" altLang="en-US" dirty="0"/>
          </a:p>
        </p:txBody>
      </p:sp>
      <p:sp>
        <p:nvSpPr>
          <p:cNvPr id="9" name="Rectangle 2">
            <a:extLst>
              <a:ext uri="{FF2B5EF4-FFF2-40B4-BE49-F238E27FC236}">
                <a16:creationId xmlns:a16="http://schemas.microsoft.com/office/drawing/2014/main" id="{2DF1043E-3D4D-4E86-BE43-680336D61EA1}"/>
              </a:ext>
            </a:extLst>
          </p:cNvPr>
          <p:cNvSpPr>
            <a:spLocks noChangeArrowheads="1"/>
          </p:cNvSpPr>
          <p:nvPr/>
        </p:nvSpPr>
        <p:spPr bwMode="auto">
          <a:xfrm>
            <a:off x="8467591" y="17676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pic>
        <p:nvPicPr>
          <p:cNvPr id="7" name="内容占位符 6">
            <a:extLst>
              <a:ext uri="{FF2B5EF4-FFF2-40B4-BE49-F238E27FC236}">
                <a16:creationId xmlns:a16="http://schemas.microsoft.com/office/drawing/2014/main" id="{8B027B2D-2A14-4D0B-8931-1DCD2A90E422}"/>
              </a:ext>
            </a:extLst>
          </p:cNvPr>
          <p:cNvPicPr>
            <a:picLocks noGrp="1" noChangeAspect="1"/>
          </p:cNvPicPr>
          <p:nvPr>
            <p:ph idx="1"/>
          </p:nvPr>
        </p:nvPicPr>
        <p:blipFill>
          <a:blip r:embed="rId2"/>
          <a:stretch>
            <a:fillRect/>
          </a:stretch>
        </p:blipFill>
        <p:spPr>
          <a:xfrm>
            <a:off x="646111" y="1646758"/>
            <a:ext cx="7459132" cy="4195762"/>
          </a:xfrm>
          <a:prstGeom prst="rect">
            <a:avLst/>
          </a:prstGeom>
        </p:spPr>
      </p:pic>
      <p:sp>
        <p:nvSpPr>
          <p:cNvPr id="10" name="矩形 9">
            <a:extLst>
              <a:ext uri="{FF2B5EF4-FFF2-40B4-BE49-F238E27FC236}">
                <a16:creationId xmlns:a16="http://schemas.microsoft.com/office/drawing/2014/main" id="{CB4C9A97-3BA1-4B66-A1B1-CFB1A37479A9}"/>
              </a:ext>
            </a:extLst>
          </p:cNvPr>
          <p:cNvSpPr/>
          <p:nvPr/>
        </p:nvSpPr>
        <p:spPr>
          <a:xfrm>
            <a:off x="8332870" y="2521832"/>
            <a:ext cx="6096000" cy="646331"/>
          </a:xfrm>
          <a:prstGeom prst="rect">
            <a:avLst/>
          </a:prstGeom>
        </p:spPr>
        <p:txBody>
          <a:bodyPr>
            <a:spAutoFit/>
          </a:bodyPr>
          <a:lstStyle/>
          <a:p>
            <a:r>
              <a:rPr lang="nb-NO" altLang="zh-CN" dirty="0"/>
              <a:t> private String fdGrpCd;</a:t>
            </a:r>
          </a:p>
          <a:p>
            <a:r>
              <a:rPr lang="nb-NO" altLang="zh-CN" dirty="0"/>
              <a:t> private String fdGrpDesc;</a:t>
            </a:r>
            <a:endParaRPr lang="zh-CN" altLang="en-US" dirty="0"/>
          </a:p>
        </p:txBody>
      </p:sp>
    </p:spTree>
    <p:extLst>
      <p:ext uri="{BB962C8B-B14F-4D97-AF65-F5344CB8AC3E}">
        <p14:creationId xmlns:p14="http://schemas.microsoft.com/office/powerpoint/2010/main" val="1709361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DDD290-8930-495B-8DBE-1F029AE447A3}"/>
              </a:ext>
            </a:extLst>
          </p:cNvPr>
          <p:cNvSpPr>
            <a:spLocks noGrp="1"/>
          </p:cNvSpPr>
          <p:nvPr>
            <p:ph type="title"/>
          </p:nvPr>
        </p:nvSpPr>
        <p:spPr/>
        <p:txBody>
          <a:bodyPr/>
          <a:lstStyle/>
          <a:p>
            <a:r>
              <a:rPr lang="en-US" altLang="zh-CN" dirty="0"/>
              <a:t>Explanation of Langual Factor File</a:t>
            </a:r>
            <a:endParaRPr lang="zh-CN" altLang="en-US" dirty="0"/>
          </a:p>
        </p:txBody>
      </p:sp>
      <p:sp>
        <p:nvSpPr>
          <p:cNvPr id="3" name="内容占位符 2">
            <a:extLst>
              <a:ext uri="{FF2B5EF4-FFF2-40B4-BE49-F238E27FC236}">
                <a16:creationId xmlns:a16="http://schemas.microsoft.com/office/drawing/2014/main" id="{04C93D83-F99D-4359-8272-459D7CFF1689}"/>
              </a:ext>
            </a:extLst>
          </p:cNvPr>
          <p:cNvSpPr>
            <a:spLocks noGrp="1"/>
          </p:cNvSpPr>
          <p:nvPr>
            <p:ph idx="1"/>
          </p:nvPr>
        </p:nvSpPr>
        <p:spPr/>
        <p:txBody>
          <a:bodyPr/>
          <a:lstStyle/>
          <a:p>
            <a:r>
              <a:rPr lang="en-US" altLang="zh-CN" dirty="0"/>
              <a:t>The LangauL Factors file is a support file for the Food Description file and contains the factors from the LanguaL thesaurus used to code each food. </a:t>
            </a:r>
          </a:p>
          <a:p>
            <a:r>
              <a:rPr lang="en-US" altLang="zh-CN" dirty="0"/>
              <a:t>Relationships between the LanguaL Factors file and other files:</a:t>
            </a:r>
          </a:p>
          <a:p>
            <a:pPr lvl="1"/>
            <a:r>
              <a:rPr lang="en-US" altLang="zh-CN" sz="1600" dirty="0"/>
              <a:t>Links to the Food Description file by the NDB_No field</a:t>
            </a:r>
          </a:p>
          <a:p>
            <a:pPr lvl="1"/>
            <a:r>
              <a:rPr lang="en-US" altLang="zh-CN" sz="1600" dirty="0"/>
              <a:t>Links to LanguaL Factors Description file by the </a:t>
            </a:r>
            <a:r>
              <a:rPr lang="en-US" altLang="zh-CN" sz="1600" dirty="0" err="1"/>
              <a:t>Factor_Code</a:t>
            </a:r>
            <a:r>
              <a:rPr lang="en-US" altLang="zh-CN" sz="1600" dirty="0"/>
              <a:t> field </a:t>
            </a:r>
            <a:endParaRPr lang="zh-CN" altLang="en-US" sz="1600" dirty="0"/>
          </a:p>
        </p:txBody>
      </p:sp>
    </p:spTree>
    <p:extLst>
      <p:ext uri="{BB962C8B-B14F-4D97-AF65-F5344CB8AC3E}">
        <p14:creationId xmlns:p14="http://schemas.microsoft.com/office/powerpoint/2010/main" val="5200145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离子">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197</TotalTime>
  <Words>1730</Words>
  <Application>Microsoft Office PowerPoint</Application>
  <PresentationFormat>宽屏</PresentationFormat>
  <Paragraphs>274</Paragraphs>
  <Slides>35</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35</vt:i4>
      </vt:variant>
    </vt:vector>
  </HeadingPairs>
  <TitlesOfParts>
    <vt:vector size="40" baseType="lpstr">
      <vt:lpstr>宋体</vt:lpstr>
      <vt:lpstr>Arial</vt:lpstr>
      <vt:lpstr>Century Gothic</vt:lpstr>
      <vt:lpstr>Wingdings 3</vt:lpstr>
      <vt:lpstr>离子</vt:lpstr>
      <vt:lpstr>Composition of Foods: Raw, Processed, Prepared Report of building up Knowledge Graph</vt:lpstr>
      <vt:lpstr>Number of Records in Content</vt:lpstr>
      <vt:lpstr>Number of Records in Support</vt:lpstr>
      <vt:lpstr>Data Relationship</vt:lpstr>
      <vt:lpstr>Explanation of Food Description File</vt:lpstr>
      <vt:lpstr>Eg. A FoodDes Node of KG </vt:lpstr>
      <vt:lpstr>Explanation of Food Group Description File</vt:lpstr>
      <vt:lpstr>Eg. A FdGroup Node of KG </vt:lpstr>
      <vt:lpstr>Explanation of Langual Factor File</vt:lpstr>
      <vt:lpstr>Eg. A Langual Node of KG </vt:lpstr>
      <vt:lpstr>Explanation of Langual Factor Description File</vt:lpstr>
      <vt:lpstr>Eg. A Langdesc Node of KG </vt:lpstr>
      <vt:lpstr>Explanation of Nutrient Data File</vt:lpstr>
      <vt:lpstr>Eg. A NutData Node of KG </vt:lpstr>
      <vt:lpstr>Explanation of Nutrient Definition File</vt:lpstr>
      <vt:lpstr>Eg. A NutrDef Node of KG </vt:lpstr>
      <vt:lpstr>Explanation of Source Code File</vt:lpstr>
      <vt:lpstr>Eg. A SrcCd Node of KG </vt:lpstr>
      <vt:lpstr>Explanation of Data Derivation Code File</vt:lpstr>
      <vt:lpstr>Eg. A DerivCd Node of KG </vt:lpstr>
      <vt:lpstr>Explanation of Weight File</vt:lpstr>
      <vt:lpstr>Eg. A Weight Node of KG </vt:lpstr>
      <vt:lpstr>Explanation of Footnote File</vt:lpstr>
      <vt:lpstr>Eg. A Footnote Node of KG </vt:lpstr>
      <vt:lpstr>Explanation of Sources of Data Link File</vt:lpstr>
      <vt:lpstr>Eg. A Datasrcln Node of KG </vt:lpstr>
      <vt:lpstr>Explanation of Sources of Data File</vt:lpstr>
      <vt:lpstr>Eg. A DataSrc Node of KG </vt:lpstr>
      <vt:lpstr>Summary of the KG</vt:lpstr>
      <vt:lpstr>Example Graph</vt:lpstr>
      <vt:lpstr>Introduce of Cypher</vt:lpstr>
      <vt:lpstr>Interfaces of backend project</vt:lpstr>
      <vt:lpstr>The structure of backend project</vt:lpstr>
      <vt:lpstr>More interesting and useful applications of KG</vt:lpstr>
      <vt:lpstr>The Project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Composition of Foods: Raw, Processed, Prepared Report of building up Knowledge Graph</dc:title>
  <dc:creator>Di donglin</dc:creator>
  <cp:lastModifiedBy>Di donglin</cp:lastModifiedBy>
  <cp:revision>23</cp:revision>
  <dcterms:created xsi:type="dcterms:W3CDTF">2018-10-03T01:18:21Z</dcterms:created>
  <dcterms:modified xsi:type="dcterms:W3CDTF">2018-11-12T12:42:29Z</dcterms:modified>
</cp:coreProperties>
</file>

<file path=docProps/thumbnail.jpeg>
</file>